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79" r:id="rId2"/>
    <p:sldId id="256" r:id="rId3"/>
    <p:sldId id="301" r:id="rId4"/>
    <p:sldId id="258" r:id="rId5"/>
    <p:sldId id="259" r:id="rId6"/>
    <p:sldId id="280" r:id="rId7"/>
    <p:sldId id="260" r:id="rId8"/>
    <p:sldId id="262" r:id="rId9"/>
    <p:sldId id="283" r:id="rId10"/>
    <p:sldId id="282" r:id="rId11"/>
    <p:sldId id="284" r:id="rId12"/>
    <p:sldId id="285" r:id="rId13"/>
    <p:sldId id="287" r:id="rId14"/>
    <p:sldId id="288" r:id="rId15"/>
    <p:sldId id="290" r:id="rId16"/>
    <p:sldId id="291" r:id="rId17"/>
    <p:sldId id="311" r:id="rId18"/>
    <p:sldId id="292" r:id="rId19"/>
    <p:sldId id="293" r:id="rId20"/>
    <p:sldId id="294" r:id="rId21"/>
    <p:sldId id="295" r:id="rId22"/>
    <p:sldId id="296" r:id="rId23"/>
    <p:sldId id="297" r:id="rId24"/>
    <p:sldId id="298" r:id="rId25"/>
    <p:sldId id="303" r:id="rId26"/>
    <p:sldId id="304" r:id="rId27"/>
    <p:sldId id="305" r:id="rId28"/>
    <p:sldId id="306" r:id="rId29"/>
    <p:sldId id="307" r:id="rId30"/>
    <p:sldId id="308" r:id="rId31"/>
    <p:sldId id="300" r:id="rId32"/>
    <p:sldId id="309" r:id="rId33"/>
    <p:sldId id="310" r:id="rId34"/>
    <p:sldId id="278" r:id="rId35"/>
    <p:sldId id="302"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6934"/>
    <a:srgbClr val="E16734"/>
    <a:srgbClr val="F57E42"/>
    <a:srgbClr val="F5A063"/>
    <a:srgbClr val="FF9F73"/>
    <a:srgbClr val="FF6E2E"/>
    <a:srgbClr val="F56A2C"/>
    <a:srgbClr val="E76428"/>
    <a:srgbClr val="F27E34"/>
    <a:srgbClr val="FF8F4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32" autoAdjust="0"/>
    <p:restoredTop sz="94660"/>
  </p:normalViewPr>
  <p:slideViewPr>
    <p:cSldViewPr snapToGrid="0" snapToObjects="1">
      <p:cViewPr varScale="1">
        <p:scale>
          <a:sx n="64" d="100"/>
          <a:sy n="64" d="100"/>
        </p:scale>
        <p:origin x="1300" y="5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B1E454E-3F82-9E46-BA0D-54854E42C660}" type="datetimeFigureOut">
              <a:rPr lang="en-US" smtClean="0"/>
              <a:t>7/24/2019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F2E98DD-6333-B44D-95FA-A8B4C3B20AEB}" type="slidenum">
              <a:rPr lang="en-US" smtClean="0"/>
              <a:t>‹#›</a:t>
            </a:fld>
            <a:endParaRPr lang="en-US"/>
          </a:p>
        </p:txBody>
      </p:sp>
    </p:spTree>
    <p:extLst>
      <p:ext uri="{BB962C8B-B14F-4D97-AF65-F5344CB8AC3E}">
        <p14:creationId xmlns:p14="http://schemas.microsoft.com/office/powerpoint/2010/main" val="61166006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5</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17</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18</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19</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20</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21</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22</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23</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24</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25</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26</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6</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27</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28</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29</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30</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31</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32</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33</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10</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11</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12</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13</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14</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15</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16</a:t>
            </a:fld>
            <a:endParaRPr lang="en-US"/>
          </a:p>
        </p:txBody>
      </p:sp>
    </p:spTree>
    <p:extLst>
      <p:ext uri="{BB962C8B-B14F-4D97-AF65-F5344CB8AC3E}">
        <p14:creationId xmlns:p14="http://schemas.microsoft.com/office/powerpoint/2010/main" val="2009346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tr-TR"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smtClean="0"/>
              <a:t>Click to edit Master subtitle style</a:t>
            </a:r>
            <a:endParaRPr lang="en-US"/>
          </a:p>
        </p:txBody>
      </p:sp>
      <p:sp>
        <p:nvSpPr>
          <p:cNvPr id="4" name="Date Placeholder 3"/>
          <p:cNvSpPr>
            <a:spLocks noGrp="1"/>
          </p:cNvSpPr>
          <p:nvPr>
            <p:ph type="dt" sz="half" idx="10"/>
          </p:nvPr>
        </p:nvSpPr>
        <p:spPr/>
        <p:txBody>
          <a:bodyPr/>
          <a:lstStyle/>
          <a:p>
            <a:fld id="{6ACC8234-2089-A742-8645-CB0930AEE3C9}" type="datetimeFigureOut">
              <a:rPr lang="en-US" smtClean="0"/>
              <a:t>7/24/2019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21530059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fld id="{6ACC8234-2089-A742-8645-CB0930AEE3C9}" type="datetimeFigureOut">
              <a:rPr lang="en-US" smtClean="0"/>
              <a:t>7/24/2019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2169199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tr-TR"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fld id="{6ACC8234-2089-A742-8645-CB0930AEE3C9}" type="datetimeFigureOut">
              <a:rPr lang="en-US" smtClean="0"/>
              <a:t>7/24/2019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636802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Content Placeholder 2"/>
          <p:cNvSpPr>
            <a:spLocks noGrp="1"/>
          </p:cNvSpPr>
          <p:nvPr>
            <p:ph idx="1"/>
          </p:nvPr>
        </p:nvSpPr>
        <p:spPr/>
        <p:txBody>
          <a:body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fld id="{6ACC8234-2089-A742-8645-CB0930AEE3C9}" type="datetimeFigureOut">
              <a:rPr lang="en-US" smtClean="0"/>
              <a:t>7/24/2019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2341530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tr-TR"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smtClean="0"/>
              <a:t>Click to edit Master text styles</a:t>
            </a:r>
          </a:p>
        </p:txBody>
      </p:sp>
      <p:sp>
        <p:nvSpPr>
          <p:cNvPr id="4" name="Date Placeholder 3"/>
          <p:cNvSpPr>
            <a:spLocks noGrp="1"/>
          </p:cNvSpPr>
          <p:nvPr>
            <p:ph type="dt" sz="half" idx="10"/>
          </p:nvPr>
        </p:nvSpPr>
        <p:spPr/>
        <p:txBody>
          <a:bodyPr/>
          <a:lstStyle/>
          <a:p>
            <a:fld id="{6ACC8234-2089-A742-8645-CB0930AEE3C9}" type="datetimeFigureOut">
              <a:rPr lang="en-US" smtClean="0"/>
              <a:t>7/24/2019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3811074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5" name="Date Placeholder 4"/>
          <p:cNvSpPr>
            <a:spLocks noGrp="1"/>
          </p:cNvSpPr>
          <p:nvPr>
            <p:ph type="dt" sz="half" idx="10"/>
          </p:nvPr>
        </p:nvSpPr>
        <p:spPr/>
        <p:txBody>
          <a:bodyPr/>
          <a:lstStyle/>
          <a:p>
            <a:fld id="{6ACC8234-2089-A742-8645-CB0930AEE3C9}" type="datetimeFigureOut">
              <a:rPr lang="en-US" smtClean="0"/>
              <a:t>7/24/2019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2268399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7" name="Date Placeholder 6"/>
          <p:cNvSpPr>
            <a:spLocks noGrp="1"/>
          </p:cNvSpPr>
          <p:nvPr>
            <p:ph type="dt" sz="half" idx="10"/>
          </p:nvPr>
        </p:nvSpPr>
        <p:spPr/>
        <p:txBody>
          <a:bodyPr/>
          <a:lstStyle/>
          <a:p>
            <a:fld id="{6ACC8234-2089-A742-8645-CB0930AEE3C9}" type="datetimeFigureOut">
              <a:rPr lang="en-US" smtClean="0"/>
              <a:t>7/24/2019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3693979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Date Placeholder 2"/>
          <p:cNvSpPr>
            <a:spLocks noGrp="1"/>
          </p:cNvSpPr>
          <p:nvPr>
            <p:ph type="dt" sz="half" idx="10"/>
          </p:nvPr>
        </p:nvSpPr>
        <p:spPr/>
        <p:txBody>
          <a:bodyPr/>
          <a:lstStyle/>
          <a:p>
            <a:fld id="{6ACC8234-2089-A742-8645-CB0930AEE3C9}" type="datetimeFigureOut">
              <a:rPr lang="en-US" smtClean="0"/>
              <a:t>7/24/2019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2135091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CC8234-2089-A742-8645-CB0930AEE3C9}" type="datetimeFigureOut">
              <a:rPr lang="en-US" smtClean="0"/>
              <a:t>7/24/2019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3309448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tr-TR"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Click to edit Master text styles</a:t>
            </a:r>
          </a:p>
        </p:txBody>
      </p:sp>
      <p:sp>
        <p:nvSpPr>
          <p:cNvPr id="5" name="Date Placeholder 4"/>
          <p:cNvSpPr>
            <a:spLocks noGrp="1"/>
          </p:cNvSpPr>
          <p:nvPr>
            <p:ph type="dt" sz="half" idx="10"/>
          </p:nvPr>
        </p:nvSpPr>
        <p:spPr/>
        <p:txBody>
          <a:bodyPr/>
          <a:lstStyle/>
          <a:p>
            <a:fld id="{6ACC8234-2089-A742-8645-CB0930AEE3C9}" type="datetimeFigureOut">
              <a:rPr lang="en-US" smtClean="0"/>
              <a:t>7/24/2019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10350093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tr-TR"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Click to edit Master text styles</a:t>
            </a:r>
          </a:p>
        </p:txBody>
      </p:sp>
      <p:sp>
        <p:nvSpPr>
          <p:cNvPr id="5" name="Date Placeholder 4"/>
          <p:cNvSpPr>
            <a:spLocks noGrp="1"/>
          </p:cNvSpPr>
          <p:nvPr>
            <p:ph type="dt" sz="half" idx="10"/>
          </p:nvPr>
        </p:nvSpPr>
        <p:spPr/>
        <p:txBody>
          <a:bodyPr/>
          <a:lstStyle/>
          <a:p>
            <a:fld id="{6ACC8234-2089-A742-8645-CB0930AEE3C9}" type="datetimeFigureOut">
              <a:rPr lang="en-US" smtClean="0"/>
              <a:t>7/24/2019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1395612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tr-TR"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CC8234-2089-A742-8645-CB0930AEE3C9}" type="datetimeFigureOut">
              <a:rPr lang="en-US" smtClean="0"/>
              <a:t>7/24/2019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D6A92E-9520-7F48-91A0-20E213C9A6AF}" type="slidenum">
              <a:rPr lang="en-US" smtClean="0"/>
              <a:t>‹#›</a:t>
            </a:fld>
            <a:endParaRPr lang="en-US"/>
          </a:p>
        </p:txBody>
      </p:sp>
    </p:spTree>
    <p:extLst>
      <p:ext uri="{BB962C8B-B14F-4D97-AF65-F5344CB8AC3E}">
        <p14:creationId xmlns:p14="http://schemas.microsoft.com/office/powerpoint/2010/main" val="33272503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pt_tespit ve vaka yonetimi-0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915637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969422"/>
            <a:ext cx="8041639" cy="3623000"/>
          </a:xfrm>
        </p:spPr>
        <p:txBody>
          <a:bodyPr>
            <a:noAutofit/>
          </a:bodyPr>
          <a:lstStyle/>
          <a:p>
            <a:pPr algn="l"/>
            <a:r>
              <a:rPr lang="tr-TR" sz="2000" b="1" dirty="0">
                <a:solidFill>
                  <a:schemeClr val="tx1">
                    <a:lumMod val="75000"/>
                    <a:lumOff val="25000"/>
                  </a:schemeClr>
                </a:solidFill>
              </a:rPr>
              <a:t>Vaka yönetimi</a:t>
            </a:r>
            <a:r>
              <a:rPr lang="tr-TR" sz="2000" dirty="0">
                <a:solidFill>
                  <a:schemeClr val="tx1">
                    <a:lumMod val="75000"/>
                    <a:lumOff val="25000"/>
                  </a:schemeClr>
                </a:solidFill>
              </a:rPr>
              <a:t>: </a:t>
            </a:r>
            <a:r>
              <a:rPr lang="tr-TR" sz="2000" i="1" dirty="0">
                <a:solidFill>
                  <a:schemeClr val="tx1">
                    <a:lumMod val="75000"/>
                    <a:lumOff val="25000"/>
                  </a:schemeClr>
                </a:solidFill>
              </a:rPr>
              <a:t>‘</a:t>
            </a:r>
            <a:r>
              <a:rPr lang="en-US" sz="2000" i="1" dirty="0" err="1">
                <a:solidFill>
                  <a:schemeClr val="tx1">
                    <a:lumMod val="75000"/>
                    <a:lumOff val="25000"/>
                  </a:schemeClr>
                </a:solidFill>
              </a:rPr>
              <a:t>Sosyal</a:t>
            </a:r>
            <a:r>
              <a:rPr lang="en-US" sz="2000" i="1" dirty="0">
                <a:solidFill>
                  <a:schemeClr val="tx1">
                    <a:lumMod val="75000"/>
                    <a:lumOff val="25000"/>
                  </a:schemeClr>
                </a:solidFill>
              </a:rPr>
              <a:t> </a:t>
            </a:r>
            <a:r>
              <a:rPr lang="en-US" sz="2000" i="1" dirty="0" err="1">
                <a:solidFill>
                  <a:schemeClr val="tx1">
                    <a:lumMod val="75000"/>
                    <a:lumOff val="25000"/>
                  </a:schemeClr>
                </a:solidFill>
              </a:rPr>
              <a:t>hizmet</a:t>
            </a:r>
            <a:r>
              <a:rPr lang="en-US" sz="2000" i="1" dirty="0">
                <a:solidFill>
                  <a:schemeClr val="tx1">
                    <a:lumMod val="75000"/>
                    <a:lumOff val="25000"/>
                  </a:schemeClr>
                </a:solidFill>
              </a:rPr>
              <a:t> </a:t>
            </a:r>
            <a:r>
              <a:rPr lang="en-US" sz="2000" i="1" dirty="0" err="1">
                <a:solidFill>
                  <a:schemeClr val="tx1">
                    <a:lumMod val="75000"/>
                    <a:lumOff val="25000"/>
                  </a:schemeClr>
                </a:solidFill>
              </a:rPr>
              <a:t>temelli</a:t>
            </a:r>
            <a:r>
              <a:rPr lang="en-US" sz="2000" i="1" dirty="0">
                <a:solidFill>
                  <a:schemeClr val="tx1">
                    <a:lumMod val="75000"/>
                    <a:lumOff val="25000"/>
                  </a:schemeClr>
                </a:solidFill>
              </a:rPr>
              <a:t> </a:t>
            </a:r>
            <a:r>
              <a:rPr lang="en-US" sz="2000" i="1" dirty="0" err="1">
                <a:solidFill>
                  <a:schemeClr val="tx1">
                    <a:lumMod val="75000"/>
                    <a:lumOff val="25000"/>
                  </a:schemeClr>
                </a:solidFill>
              </a:rPr>
              <a:t>vaka</a:t>
            </a:r>
            <a:r>
              <a:rPr lang="en-US" sz="2000" i="1" dirty="0">
                <a:solidFill>
                  <a:schemeClr val="tx1">
                    <a:lumMod val="75000"/>
                    <a:lumOff val="25000"/>
                  </a:schemeClr>
                </a:solidFill>
              </a:rPr>
              <a:t> </a:t>
            </a:r>
            <a:r>
              <a:rPr lang="en-US" sz="2000" i="1" dirty="0" err="1">
                <a:solidFill>
                  <a:schemeClr val="tx1">
                    <a:lumMod val="75000"/>
                    <a:lumOff val="25000"/>
                  </a:schemeClr>
                </a:solidFill>
              </a:rPr>
              <a:t>yönetimi</a:t>
            </a:r>
            <a:r>
              <a:rPr lang="en-US" sz="2000" i="1" dirty="0">
                <a:solidFill>
                  <a:schemeClr val="tx1">
                    <a:lumMod val="75000"/>
                    <a:lumOff val="25000"/>
                  </a:schemeClr>
                </a:solidFill>
              </a:rPr>
              <a:t>, </a:t>
            </a:r>
            <a:r>
              <a:rPr lang="en-US" sz="2000" i="1" dirty="0" err="1">
                <a:solidFill>
                  <a:schemeClr val="tx1">
                    <a:lumMod val="75000"/>
                    <a:lumOff val="25000"/>
                  </a:schemeClr>
                </a:solidFill>
              </a:rPr>
              <a:t>sosyal</a:t>
            </a:r>
            <a:r>
              <a:rPr lang="en-US" sz="2000" i="1" dirty="0">
                <a:solidFill>
                  <a:schemeClr val="tx1">
                    <a:lumMod val="75000"/>
                    <a:lumOff val="25000"/>
                  </a:schemeClr>
                </a:solidFill>
              </a:rPr>
              <a:t> </a:t>
            </a:r>
            <a:r>
              <a:rPr lang="en-US" sz="2000" i="1" dirty="0" err="1">
                <a:solidFill>
                  <a:schemeClr val="tx1">
                    <a:lumMod val="75000"/>
                    <a:lumOff val="25000"/>
                  </a:schemeClr>
                </a:solidFill>
              </a:rPr>
              <a:t>hizmet</a:t>
            </a:r>
            <a:r>
              <a:rPr lang="en-US" sz="2000" i="1" dirty="0">
                <a:solidFill>
                  <a:schemeClr val="tx1">
                    <a:lumMod val="75000"/>
                    <a:lumOff val="25000"/>
                  </a:schemeClr>
                </a:solidFill>
              </a:rPr>
              <a:t> </a:t>
            </a:r>
            <a:r>
              <a:rPr lang="en-US" sz="2000" i="1" dirty="0" err="1">
                <a:solidFill>
                  <a:schemeClr val="tx1">
                    <a:lumMod val="75000"/>
                    <a:lumOff val="25000"/>
                  </a:schemeClr>
                </a:solidFill>
              </a:rPr>
              <a:t>uzmanının</a:t>
            </a:r>
            <a:r>
              <a:rPr lang="en-US" sz="2000" i="1" dirty="0">
                <a:solidFill>
                  <a:schemeClr val="tx1">
                    <a:lumMod val="75000"/>
                    <a:lumOff val="25000"/>
                  </a:schemeClr>
                </a:solidFill>
              </a:rPr>
              <a:t> </a:t>
            </a:r>
            <a:r>
              <a:rPr lang="en-US" sz="2000" i="1" dirty="0" err="1">
                <a:solidFill>
                  <a:schemeClr val="tx1">
                    <a:lumMod val="75000"/>
                    <a:lumOff val="25000"/>
                  </a:schemeClr>
                </a:solidFill>
              </a:rPr>
              <a:t>alıcının</a:t>
            </a:r>
            <a:r>
              <a:rPr lang="en-US" sz="2000" i="1" dirty="0">
                <a:solidFill>
                  <a:schemeClr val="tx1">
                    <a:lumMod val="75000"/>
                    <a:lumOff val="25000"/>
                  </a:schemeClr>
                </a:solidFill>
              </a:rPr>
              <a:t> </a:t>
            </a:r>
            <a:r>
              <a:rPr lang="en-US" sz="2000" i="1" dirty="0" err="1">
                <a:solidFill>
                  <a:schemeClr val="tx1">
                    <a:lumMod val="75000"/>
                    <a:lumOff val="25000"/>
                  </a:schemeClr>
                </a:solidFill>
              </a:rPr>
              <a:t>ve</a:t>
            </a:r>
            <a:r>
              <a:rPr lang="en-US" sz="2000" i="1" dirty="0">
                <a:solidFill>
                  <a:schemeClr val="tx1">
                    <a:lumMod val="75000"/>
                    <a:lumOff val="25000"/>
                  </a:schemeClr>
                </a:solidFill>
              </a:rPr>
              <a:t> </a:t>
            </a:r>
            <a:r>
              <a:rPr lang="en-US" sz="2000" i="1" dirty="0" err="1">
                <a:solidFill>
                  <a:schemeClr val="tx1">
                    <a:lumMod val="75000"/>
                    <a:lumOff val="25000"/>
                  </a:schemeClr>
                </a:solidFill>
              </a:rPr>
              <a:t>alıcının</a:t>
            </a:r>
            <a:r>
              <a:rPr lang="en-US" sz="2000" i="1" dirty="0">
                <a:solidFill>
                  <a:schemeClr val="tx1">
                    <a:lumMod val="75000"/>
                    <a:lumOff val="25000"/>
                  </a:schemeClr>
                </a:solidFill>
              </a:rPr>
              <a:t> </a:t>
            </a:r>
            <a:r>
              <a:rPr lang="en-US" sz="2000" i="1" dirty="0" err="1">
                <a:solidFill>
                  <a:schemeClr val="tx1">
                    <a:lumMod val="75000"/>
                    <a:lumOff val="25000"/>
                  </a:schemeClr>
                </a:solidFill>
              </a:rPr>
              <a:t>ailesinin</a:t>
            </a:r>
            <a:r>
              <a:rPr lang="en-US" sz="2000" i="1" dirty="0">
                <a:solidFill>
                  <a:schemeClr val="tx1">
                    <a:lumMod val="75000"/>
                    <a:lumOff val="25000"/>
                  </a:schemeClr>
                </a:solidFill>
              </a:rPr>
              <a:t> </a:t>
            </a:r>
            <a:r>
              <a:rPr lang="en-US" sz="2000" i="1" dirty="0" err="1">
                <a:solidFill>
                  <a:schemeClr val="tx1">
                    <a:lumMod val="75000"/>
                    <a:lumOff val="25000"/>
                  </a:schemeClr>
                </a:solidFill>
              </a:rPr>
              <a:t>ihtiyaçlarını</a:t>
            </a:r>
            <a:r>
              <a:rPr lang="tr-TR" sz="2000" i="1" dirty="0">
                <a:solidFill>
                  <a:schemeClr val="tx1">
                    <a:lumMod val="75000"/>
                    <a:lumOff val="25000"/>
                  </a:schemeClr>
                </a:solidFill>
              </a:rPr>
              <a:t> </a:t>
            </a:r>
            <a:r>
              <a:rPr lang="en-US" sz="2000" i="1" dirty="0" err="1">
                <a:solidFill>
                  <a:schemeClr val="tx1">
                    <a:lumMod val="75000"/>
                    <a:lumOff val="25000"/>
                  </a:schemeClr>
                </a:solidFill>
              </a:rPr>
              <a:t>belirleyerek</a:t>
            </a:r>
            <a:r>
              <a:rPr lang="en-US" sz="2000" i="1" dirty="0">
                <a:solidFill>
                  <a:schemeClr val="tx1">
                    <a:lumMod val="75000"/>
                    <a:lumOff val="25000"/>
                  </a:schemeClr>
                </a:solidFill>
              </a:rPr>
              <a:t> </a:t>
            </a:r>
            <a:r>
              <a:rPr lang="en-US" sz="2000" i="1" dirty="0" err="1">
                <a:solidFill>
                  <a:schemeClr val="tx1">
                    <a:lumMod val="75000"/>
                    <a:lumOff val="25000"/>
                  </a:schemeClr>
                </a:solidFill>
              </a:rPr>
              <a:t>ve</a:t>
            </a:r>
            <a:r>
              <a:rPr lang="en-US" sz="2000" i="1" dirty="0">
                <a:solidFill>
                  <a:schemeClr val="tx1">
                    <a:lumMod val="75000"/>
                    <a:lumOff val="25000"/>
                  </a:schemeClr>
                </a:solidFill>
              </a:rPr>
              <a:t> </a:t>
            </a:r>
            <a:r>
              <a:rPr lang="en-US" sz="2000" i="1" dirty="0" err="1">
                <a:solidFill>
                  <a:schemeClr val="tx1">
                    <a:lumMod val="75000"/>
                    <a:lumOff val="25000"/>
                  </a:schemeClr>
                </a:solidFill>
              </a:rPr>
              <a:t>gerek</a:t>
            </a:r>
            <a:r>
              <a:rPr lang="en-US" sz="2000" i="1" dirty="0">
                <a:solidFill>
                  <a:schemeClr val="tx1">
                    <a:lumMod val="75000"/>
                    <a:lumOff val="25000"/>
                  </a:schemeClr>
                </a:solidFill>
              </a:rPr>
              <a:t> </a:t>
            </a:r>
            <a:r>
              <a:rPr lang="en-US" sz="2000" i="1" dirty="0" err="1">
                <a:solidFill>
                  <a:schemeClr val="tx1">
                    <a:lumMod val="75000"/>
                    <a:lumOff val="25000"/>
                  </a:schemeClr>
                </a:solidFill>
              </a:rPr>
              <a:t>görüldüğünde</a:t>
            </a:r>
            <a:r>
              <a:rPr lang="en-US" sz="2000" i="1" dirty="0">
                <a:solidFill>
                  <a:schemeClr val="tx1">
                    <a:lumMod val="75000"/>
                    <a:lumOff val="25000"/>
                  </a:schemeClr>
                </a:solidFill>
              </a:rPr>
              <a:t> </a:t>
            </a:r>
            <a:r>
              <a:rPr lang="en-US" sz="2000" i="1" dirty="0" err="1">
                <a:solidFill>
                  <a:schemeClr val="tx1">
                    <a:lumMod val="75000"/>
                    <a:lumOff val="25000"/>
                  </a:schemeClr>
                </a:solidFill>
              </a:rPr>
              <a:t>belirli</a:t>
            </a:r>
            <a:r>
              <a:rPr lang="en-US" sz="2000" i="1" dirty="0">
                <a:solidFill>
                  <a:schemeClr val="tx1">
                    <a:lumMod val="75000"/>
                    <a:lumOff val="25000"/>
                  </a:schemeClr>
                </a:solidFill>
              </a:rPr>
              <a:t> </a:t>
            </a:r>
            <a:r>
              <a:rPr lang="en-US" sz="2000" i="1" dirty="0" err="1">
                <a:solidFill>
                  <a:schemeClr val="tx1">
                    <a:lumMod val="75000"/>
                    <a:lumOff val="25000"/>
                  </a:schemeClr>
                </a:solidFill>
              </a:rPr>
              <a:t>bir</a:t>
            </a:r>
            <a:r>
              <a:rPr lang="en-US" sz="2000" i="1" dirty="0">
                <a:solidFill>
                  <a:schemeClr val="tx1">
                    <a:lumMod val="75000"/>
                    <a:lumOff val="25000"/>
                  </a:schemeClr>
                </a:solidFill>
              </a:rPr>
              <a:t> </a:t>
            </a:r>
            <a:r>
              <a:rPr lang="en-US" sz="2000" i="1" dirty="0" err="1">
                <a:solidFill>
                  <a:schemeClr val="tx1">
                    <a:lumMod val="75000"/>
                    <a:lumOff val="25000"/>
                  </a:schemeClr>
                </a:solidFill>
              </a:rPr>
              <a:t>alıcının</a:t>
            </a:r>
            <a:r>
              <a:rPr lang="en-US" sz="2000" i="1" dirty="0">
                <a:solidFill>
                  <a:schemeClr val="tx1">
                    <a:lumMod val="75000"/>
                    <a:lumOff val="25000"/>
                  </a:schemeClr>
                </a:solidFill>
              </a:rPr>
              <a:t> </a:t>
            </a:r>
            <a:r>
              <a:rPr lang="en-US" sz="2000" i="1" dirty="0" err="1">
                <a:solidFill>
                  <a:schemeClr val="tx1">
                    <a:lumMod val="75000"/>
                    <a:lumOff val="25000"/>
                  </a:schemeClr>
                </a:solidFill>
              </a:rPr>
              <a:t>çeşitli</a:t>
            </a:r>
            <a:r>
              <a:rPr lang="en-US" sz="2000" i="1" dirty="0">
                <a:solidFill>
                  <a:schemeClr val="tx1">
                    <a:lumMod val="75000"/>
                    <a:lumOff val="25000"/>
                  </a:schemeClr>
                </a:solidFill>
              </a:rPr>
              <a:t> </a:t>
            </a:r>
            <a:r>
              <a:rPr lang="en-US" sz="2000" i="1" dirty="0" err="1">
                <a:solidFill>
                  <a:schemeClr val="tx1">
                    <a:lumMod val="75000"/>
                    <a:lumOff val="25000"/>
                  </a:schemeClr>
                </a:solidFill>
              </a:rPr>
              <a:t>ihtiyaçlarını</a:t>
            </a:r>
            <a:r>
              <a:rPr lang="en-US" sz="2000" i="1" dirty="0">
                <a:solidFill>
                  <a:schemeClr val="tx1">
                    <a:lumMod val="75000"/>
                    <a:lumOff val="25000"/>
                  </a:schemeClr>
                </a:solidFill>
              </a:rPr>
              <a:t> </a:t>
            </a:r>
            <a:r>
              <a:rPr lang="en-US" sz="2000" i="1" dirty="0" err="1">
                <a:solidFill>
                  <a:schemeClr val="tx1">
                    <a:lumMod val="75000"/>
                    <a:lumOff val="25000"/>
                  </a:schemeClr>
                </a:solidFill>
              </a:rPr>
              <a:t>karşılamak</a:t>
            </a:r>
            <a:r>
              <a:rPr lang="en-US" sz="2000" i="1" dirty="0">
                <a:solidFill>
                  <a:schemeClr val="tx1">
                    <a:lumMod val="75000"/>
                    <a:lumOff val="25000"/>
                  </a:schemeClr>
                </a:solidFill>
              </a:rPr>
              <a:t> </a:t>
            </a:r>
            <a:r>
              <a:rPr lang="en-US" sz="2000" i="1" dirty="0" err="1">
                <a:solidFill>
                  <a:schemeClr val="tx1">
                    <a:lumMod val="75000"/>
                    <a:lumOff val="25000"/>
                  </a:schemeClr>
                </a:solidFill>
              </a:rPr>
              <a:t>için</a:t>
            </a:r>
            <a:r>
              <a:rPr lang="en-US" sz="2000" i="1" dirty="0">
                <a:solidFill>
                  <a:schemeClr val="tx1">
                    <a:lumMod val="75000"/>
                    <a:lumOff val="25000"/>
                  </a:schemeClr>
                </a:solidFill>
              </a:rPr>
              <a:t> </a:t>
            </a:r>
            <a:r>
              <a:rPr lang="en-US" sz="2000" i="1" dirty="0" err="1">
                <a:solidFill>
                  <a:schemeClr val="tx1">
                    <a:lumMod val="75000"/>
                    <a:lumOff val="25000"/>
                  </a:schemeClr>
                </a:solidFill>
              </a:rPr>
              <a:t>birden</a:t>
            </a:r>
            <a:r>
              <a:rPr lang="en-US" sz="2000" i="1" dirty="0">
                <a:solidFill>
                  <a:schemeClr val="tx1">
                    <a:lumMod val="75000"/>
                    <a:lumOff val="25000"/>
                  </a:schemeClr>
                </a:solidFill>
              </a:rPr>
              <a:t> </a:t>
            </a:r>
            <a:r>
              <a:rPr lang="en-US" sz="2000" i="1" dirty="0" err="1">
                <a:solidFill>
                  <a:schemeClr val="tx1">
                    <a:lumMod val="75000"/>
                    <a:lumOff val="25000"/>
                  </a:schemeClr>
                </a:solidFill>
              </a:rPr>
              <a:t>fazla</a:t>
            </a:r>
            <a:r>
              <a:rPr lang="en-US" sz="2000" i="1" dirty="0">
                <a:solidFill>
                  <a:schemeClr val="tx1">
                    <a:lumMod val="75000"/>
                    <a:lumOff val="25000"/>
                  </a:schemeClr>
                </a:solidFill>
              </a:rPr>
              <a:t> </a:t>
            </a:r>
            <a:r>
              <a:rPr lang="en-US" sz="2000" i="1" dirty="0" err="1">
                <a:solidFill>
                  <a:schemeClr val="tx1">
                    <a:lumMod val="75000"/>
                    <a:lumOff val="25000"/>
                  </a:schemeClr>
                </a:solidFill>
              </a:rPr>
              <a:t>hizmetin</a:t>
            </a:r>
            <a:r>
              <a:rPr lang="tr-TR" sz="2000" i="1" dirty="0">
                <a:solidFill>
                  <a:schemeClr val="tx1">
                    <a:lumMod val="75000"/>
                    <a:lumOff val="25000"/>
                  </a:schemeClr>
                </a:solidFill>
              </a:rPr>
              <a:t> </a:t>
            </a:r>
            <a:r>
              <a:rPr lang="en-US" sz="2000" i="1" dirty="0" err="1">
                <a:solidFill>
                  <a:schemeClr val="tx1">
                    <a:lumMod val="75000"/>
                    <a:lumOff val="25000"/>
                  </a:schemeClr>
                </a:solidFill>
              </a:rPr>
              <a:t>olduğu</a:t>
            </a:r>
            <a:r>
              <a:rPr lang="en-US" sz="2000" i="1" dirty="0">
                <a:solidFill>
                  <a:schemeClr val="tx1">
                    <a:lumMod val="75000"/>
                    <a:lumOff val="25000"/>
                  </a:schemeClr>
                </a:solidFill>
              </a:rPr>
              <a:t> </a:t>
            </a:r>
            <a:r>
              <a:rPr lang="en-US" sz="2000" i="1" dirty="0" err="1">
                <a:solidFill>
                  <a:schemeClr val="tx1">
                    <a:lumMod val="75000"/>
                    <a:lumOff val="25000"/>
                  </a:schemeClr>
                </a:solidFill>
              </a:rPr>
              <a:t>bir</a:t>
            </a:r>
            <a:r>
              <a:rPr lang="en-US" sz="2000" i="1" dirty="0">
                <a:solidFill>
                  <a:schemeClr val="tx1">
                    <a:lumMod val="75000"/>
                    <a:lumOff val="25000"/>
                  </a:schemeClr>
                </a:solidFill>
              </a:rPr>
              <a:t> </a:t>
            </a:r>
            <a:r>
              <a:rPr lang="en-US" sz="2000" i="1" dirty="0" err="1">
                <a:solidFill>
                  <a:schemeClr val="tx1">
                    <a:lumMod val="75000"/>
                    <a:lumOff val="25000"/>
                  </a:schemeClr>
                </a:solidFill>
              </a:rPr>
              <a:t>paketi</a:t>
            </a:r>
            <a:r>
              <a:rPr lang="en-US" sz="2000" i="1" dirty="0">
                <a:solidFill>
                  <a:schemeClr val="tx1">
                    <a:lumMod val="75000"/>
                    <a:lumOff val="25000"/>
                  </a:schemeClr>
                </a:solidFill>
              </a:rPr>
              <a:t> </a:t>
            </a:r>
            <a:r>
              <a:rPr lang="en-US" sz="2000" i="1" dirty="0" err="1">
                <a:solidFill>
                  <a:schemeClr val="tx1">
                    <a:lumMod val="75000"/>
                    <a:lumOff val="25000"/>
                  </a:schemeClr>
                </a:solidFill>
              </a:rPr>
              <a:t>düzenleyerek</a:t>
            </a:r>
            <a:r>
              <a:rPr lang="en-US" sz="2000" i="1" dirty="0">
                <a:solidFill>
                  <a:schemeClr val="tx1">
                    <a:lumMod val="75000"/>
                    <a:lumOff val="25000"/>
                  </a:schemeClr>
                </a:solidFill>
              </a:rPr>
              <a:t>, </a:t>
            </a:r>
            <a:r>
              <a:rPr lang="en-US" sz="2000" i="1" dirty="0" err="1">
                <a:solidFill>
                  <a:schemeClr val="tx1">
                    <a:lumMod val="75000"/>
                    <a:lumOff val="25000"/>
                  </a:schemeClr>
                </a:solidFill>
              </a:rPr>
              <a:t>ayarlayarak</a:t>
            </a:r>
            <a:r>
              <a:rPr lang="en-US" sz="2000" i="1" dirty="0">
                <a:solidFill>
                  <a:schemeClr val="tx1">
                    <a:lumMod val="75000"/>
                    <a:lumOff val="25000"/>
                  </a:schemeClr>
                </a:solidFill>
              </a:rPr>
              <a:t>, </a:t>
            </a:r>
            <a:r>
              <a:rPr lang="en-US" sz="2000" i="1" dirty="0" err="1">
                <a:solidFill>
                  <a:schemeClr val="tx1">
                    <a:lumMod val="75000"/>
                    <a:lumOff val="25000"/>
                  </a:schemeClr>
                </a:solidFill>
              </a:rPr>
              <a:t>kontrol</a:t>
            </a:r>
            <a:r>
              <a:rPr lang="en-US" sz="2000" i="1" dirty="0">
                <a:solidFill>
                  <a:schemeClr val="tx1">
                    <a:lumMod val="75000"/>
                    <a:lumOff val="25000"/>
                  </a:schemeClr>
                </a:solidFill>
              </a:rPr>
              <a:t> </a:t>
            </a:r>
            <a:r>
              <a:rPr lang="en-US" sz="2000" i="1" dirty="0" err="1">
                <a:solidFill>
                  <a:schemeClr val="tx1">
                    <a:lumMod val="75000"/>
                    <a:lumOff val="25000"/>
                  </a:schemeClr>
                </a:solidFill>
              </a:rPr>
              <a:t>ederek</a:t>
            </a:r>
            <a:r>
              <a:rPr lang="en-US" sz="2000" i="1" dirty="0">
                <a:solidFill>
                  <a:schemeClr val="tx1">
                    <a:lumMod val="75000"/>
                    <a:lumOff val="25000"/>
                  </a:schemeClr>
                </a:solidFill>
              </a:rPr>
              <a:t>, </a:t>
            </a:r>
            <a:r>
              <a:rPr lang="en-US" sz="2000" i="1" dirty="0" err="1">
                <a:solidFill>
                  <a:schemeClr val="tx1">
                    <a:lumMod val="75000"/>
                    <a:lumOff val="25000"/>
                  </a:schemeClr>
                </a:solidFill>
              </a:rPr>
              <a:t>değerlendirerek</a:t>
            </a:r>
            <a:r>
              <a:rPr lang="en-US" sz="2000" i="1" dirty="0">
                <a:solidFill>
                  <a:schemeClr val="tx1">
                    <a:lumMod val="75000"/>
                    <a:lumOff val="25000"/>
                  </a:schemeClr>
                </a:solidFill>
              </a:rPr>
              <a:t> </a:t>
            </a:r>
            <a:r>
              <a:rPr lang="en-US" sz="2000" i="1" dirty="0" err="1">
                <a:solidFill>
                  <a:schemeClr val="tx1">
                    <a:lumMod val="75000"/>
                    <a:lumOff val="25000"/>
                  </a:schemeClr>
                </a:solidFill>
              </a:rPr>
              <a:t>ve</a:t>
            </a:r>
            <a:r>
              <a:rPr lang="en-US" sz="2000" i="1" dirty="0">
                <a:solidFill>
                  <a:schemeClr val="tx1">
                    <a:lumMod val="75000"/>
                    <a:lumOff val="25000"/>
                  </a:schemeClr>
                </a:solidFill>
              </a:rPr>
              <a:t> </a:t>
            </a:r>
            <a:r>
              <a:rPr lang="en-US" sz="2000" i="1" dirty="0" err="1">
                <a:solidFill>
                  <a:schemeClr val="tx1">
                    <a:lumMod val="75000"/>
                    <a:lumOff val="25000"/>
                  </a:schemeClr>
                </a:solidFill>
              </a:rPr>
              <a:t>destekleyerek</a:t>
            </a:r>
            <a:r>
              <a:rPr lang="en-US" sz="2000" i="1" dirty="0">
                <a:solidFill>
                  <a:schemeClr val="tx1">
                    <a:lumMod val="75000"/>
                    <a:lumOff val="25000"/>
                  </a:schemeClr>
                </a:solidFill>
              </a:rPr>
              <a:t> </a:t>
            </a:r>
            <a:r>
              <a:rPr lang="en-US" sz="2000" i="1" dirty="0" err="1">
                <a:solidFill>
                  <a:schemeClr val="tx1">
                    <a:lumMod val="75000"/>
                    <a:lumOff val="25000"/>
                  </a:schemeClr>
                </a:solidFill>
              </a:rPr>
              <a:t>hizmet</a:t>
            </a:r>
            <a:r>
              <a:rPr lang="tr-TR" sz="2000" i="1" dirty="0">
                <a:solidFill>
                  <a:schemeClr val="tx1">
                    <a:lumMod val="75000"/>
                    <a:lumOff val="25000"/>
                  </a:schemeClr>
                </a:solidFill>
              </a:rPr>
              <a:t> </a:t>
            </a:r>
            <a:r>
              <a:rPr lang="en-US" sz="2000" i="1" dirty="0" err="1">
                <a:solidFill>
                  <a:schemeClr val="tx1">
                    <a:lumMod val="75000"/>
                    <a:lumOff val="25000"/>
                  </a:schemeClr>
                </a:solidFill>
              </a:rPr>
              <a:t>sunma</a:t>
            </a:r>
            <a:r>
              <a:rPr lang="en-US" sz="2000" i="1" dirty="0">
                <a:solidFill>
                  <a:schemeClr val="tx1">
                    <a:lumMod val="75000"/>
                    <a:lumOff val="25000"/>
                  </a:schemeClr>
                </a:solidFill>
              </a:rPr>
              <a:t> </a:t>
            </a:r>
            <a:r>
              <a:rPr lang="en-US" sz="2000" i="1" dirty="0" err="1">
                <a:solidFill>
                  <a:schemeClr val="tx1">
                    <a:lumMod val="75000"/>
                    <a:lumOff val="25000"/>
                  </a:schemeClr>
                </a:solidFill>
              </a:rPr>
              <a:t>yöntemidir</a:t>
            </a:r>
            <a:r>
              <a:rPr lang="tr-TR" sz="2000" i="1" dirty="0">
                <a:solidFill>
                  <a:schemeClr val="tx1">
                    <a:lumMod val="75000"/>
                    <a:lumOff val="25000"/>
                  </a:schemeClr>
                </a:solidFill>
              </a:rPr>
              <a:t>’ (Amerikan Ulusal Sosyal Hizmet Uzmanları Derneği</a:t>
            </a:r>
            <a:r>
              <a:rPr lang="tr-TR" sz="2000" i="1" dirty="0" smtClean="0">
                <a:solidFill>
                  <a:schemeClr val="tx1">
                    <a:lumMod val="75000"/>
                    <a:lumOff val="25000"/>
                  </a:schemeClr>
                </a:solidFill>
              </a:rPr>
              <a:t>)</a:t>
            </a:r>
            <a:r>
              <a:rPr lang="tr-TR" sz="2000" dirty="0" smtClean="0">
                <a:solidFill>
                  <a:schemeClr val="tx1">
                    <a:lumMod val="75000"/>
                    <a:lumOff val="25000"/>
                  </a:schemeClr>
                </a:solidFill>
              </a:rPr>
              <a:t> </a:t>
            </a:r>
            <a:endParaRPr lang="tr-TR" sz="20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Evliliklerinde Vaka Yönetimi</a:t>
            </a:r>
            <a:endParaRPr lang="en-US" sz="2600" b="1" dirty="0">
              <a:solidFill>
                <a:srgbClr val="0A59AB"/>
              </a:solidFill>
            </a:endParaRPr>
          </a:p>
        </p:txBody>
      </p:sp>
    </p:spTree>
    <p:extLst>
      <p:ext uri="{BB962C8B-B14F-4D97-AF65-F5344CB8AC3E}">
        <p14:creationId xmlns:p14="http://schemas.microsoft.com/office/powerpoint/2010/main" val="1425125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716502"/>
            <a:ext cx="8041639" cy="3558429"/>
          </a:xfrm>
        </p:spPr>
        <p:txBody>
          <a:bodyPr>
            <a:noAutofit/>
          </a:bodyPr>
          <a:lstStyle/>
          <a:p>
            <a:pPr algn="l"/>
            <a:r>
              <a:rPr lang="tr-TR" sz="2000" dirty="0" smtClean="0">
                <a:solidFill>
                  <a:schemeClr val="tx1">
                    <a:lumMod val="75000"/>
                    <a:lumOff val="25000"/>
                  </a:schemeClr>
                </a:solidFill>
              </a:rPr>
              <a:t>1. </a:t>
            </a:r>
            <a:r>
              <a:rPr lang="tr-TR" sz="2000" dirty="0">
                <a:solidFill>
                  <a:schemeClr val="tx1">
                    <a:lumMod val="75000"/>
                    <a:lumOff val="25000"/>
                  </a:schemeClr>
                </a:solidFill>
              </a:rPr>
              <a:t>Çocuğun (ve ailenin) ihtiyaçlarının belirlenmesi</a:t>
            </a:r>
          </a:p>
          <a:p>
            <a:pPr algn="l"/>
            <a:r>
              <a:rPr lang="tr-TR" sz="2000" dirty="0" smtClean="0">
                <a:solidFill>
                  <a:schemeClr val="tx1">
                    <a:lumMod val="75000"/>
                    <a:lumOff val="25000"/>
                  </a:schemeClr>
                </a:solidFill>
              </a:rPr>
              <a:t>2. </a:t>
            </a:r>
            <a:r>
              <a:rPr lang="tr-TR" sz="2000" dirty="0">
                <a:solidFill>
                  <a:schemeClr val="tx1">
                    <a:lumMod val="75000"/>
                    <a:lumOff val="25000"/>
                  </a:schemeClr>
                </a:solidFill>
              </a:rPr>
              <a:t>Eylem planlama</a:t>
            </a:r>
          </a:p>
          <a:p>
            <a:pPr algn="l"/>
            <a:r>
              <a:rPr lang="tr-TR" sz="2000" dirty="0" smtClean="0">
                <a:solidFill>
                  <a:schemeClr val="tx1">
                    <a:lumMod val="75000"/>
                    <a:lumOff val="25000"/>
                  </a:schemeClr>
                </a:solidFill>
              </a:rPr>
              <a:t>3. </a:t>
            </a:r>
            <a:r>
              <a:rPr lang="tr-TR" sz="2000" dirty="0">
                <a:solidFill>
                  <a:schemeClr val="tx1">
                    <a:lumMod val="75000"/>
                    <a:lumOff val="25000"/>
                  </a:schemeClr>
                </a:solidFill>
              </a:rPr>
              <a:t>Planın uygulanması </a:t>
            </a:r>
          </a:p>
          <a:p>
            <a:pPr lvl="1" algn="l"/>
            <a:r>
              <a:rPr lang="tr-TR" sz="1800" dirty="0" smtClean="0">
                <a:solidFill>
                  <a:schemeClr val="tx1">
                    <a:lumMod val="75000"/>
                    <a:lumOff val="25000"/>
                  </a:schemeClr>
                </a:solidFill>
              </a:rPr>
              <a:t>a.  Sevk </a:t>
            </a:r>
            <a:r>
              <a:rPr lang="tr-TR" sz="1800" dirty="0">
                <a:solidFill>
                  <a:schemeClr val="tx1">
                    <a:lumMod val="75000"/>
                    <a:lumOff val="25000"/>
                  </a:schemeClr>
                </a:solidFill>
              </a:rPr>
              <a:t>– çocuk (ve aile) ile ihtiyaç duydukları hizmet arasında bağlantı </a:t>
            </a:r>
            <a:r>
              <a:rPr lang="tr-TR" sz="1800" dirty="0" smtClean="0">
                <a:solidFill>
                  <a:schemeClr val="tx1">
                    <a:lumMod val="75000"/>
                    <a:lumOff val="25000"/>
                  </a:schemeClr>
                </a:solidFill>
              </a:rPr>
              <a:t>kurma</a:t>
            </a:r>
          </a:p>
          <a:p>
            <a:pPr lvl="1" algn="l"/>
            <a:r>
              <a:rPr lang="tr-TR" sz="1800" dirty="0" smtClean="0">
                <a:solidFill>
                  <a:schemeClr val="tx1">
                    <a:lumMod val="75000"/>
                    <a:lumOff val="25000"/>
                  </a:schemeClr>
                </a:solidFill>
              </a:rPr>
              <a:t>b.  Müdahale – ihtiyaç duyulan hizmeti doğrudan sunma </a:t>
            </a:r>
          </a:p>
          <a:p>
            <a:pPr algn="l"/>
            <a:r>
              <a:rPr lang="tr-TR" sz="2000" dirty="0" smtClean="0">
                <a:solidFill>
                  <a:schemeClr val="tx1">
                    <a:lumMod val="75000"/>
                    <a:lumOff val="25000"/>
                  </a:schemeClr>
                </a:solidFill>
              </a:rPr>
              <a:t>4. </a:t>
            </a:r>
            <a:r>
              <a:rPr lang="tr-TR" sz="2000" dirty="0">
                <a:solidFill>
                  <a:schemeClr val="tx1">
                    <a:lumMod val="75000"/>
                    <a:lumOff val="25000"/>
                  </a:schemeClr>
                </a:solidFill>
              </a:rPr>
              <a:t>Vaka takibi</a:t>
            </a:r>
          </a:p>
          <a:p>
            <a:pPr algn="l"/>
            <a:r>
              <a:rPr lang="tr-TR" sz="2000" dirty="0" smtClean="0">
                <a:solidFill>
                  <a:schemeClr val="tx1">
                    <a:lumMod val="75000"/>
                    <a:lumOff val="25000"/>
                  </a:schemeClr>
                </a:solidFill>
              </a:rPr>
              <a:t>5. </a:t>
            </a:r>
            <a:r>
              <a:rPr lang="tr-TR" sz="2000" dirty="0">
                <a:solidFill>
                  <a:schemeClr val="tx1">
                    <a:lumMod val="75000"/>
                    <a:lumOff val="25000"/>
                  </a:schemeClr>
                </a:solidFill>
              </a:rPr>
              <a:t>Vaka sonlandırma</a:t>
            </a:r>
          </a:p>
          <a:p>
            <a:pPr algn="l"/>
            <a:r>
              <a:rPr lang="tr-TR" sz="2000" dirty="0" smtClean="0">
                <a:solidFill>
                  <a:schemeClr val="tx1">
                    <a:lumMod val="75000"/>
                    <a:lumOff val="25000"/>
                  </a:schemeClr>
                </a:solidFill>
              </a:rPr>
              <a:t>6. Değerlendirme</a:t>
            </a:r>
          </a:p>
          <a:p>
            <a:pPr algn="l"/>
            <a:endParaRPr lang="tr-TR" sz="2000" dirty="0">
              <a:solidFill>
                <a:schemeClr val="tx1">
                  <a:lumMod val="75000"/>
                  <a:lumOff val="25000"/>
                </a:schemeClr>
              </a:solidFill>
            </a:endParaRPr>
          </a:p>
          <a:p>
            <a:pPr algn="l"/>
            <a:r>
              <a:rPr lang="tr-TR" sz="2000" dirty="0" smtClean="0">
                <a:solidFill>
                  <a:schemeClr val="tx1">
                    <a:lumMod val="75000"/>
                    <a:lumOff val="25000"/>
                  </a:schemeClr>
                </a:solidFill>
              </a:rPr>
              <a:t>TÜM BU AŞAMALARDA STANDART UYGULAMA YÖNERGELERİ ve FORMLAR</a:t>
            </a:r>
            <a:endParaRPr lang="tr-TR" sz="20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Evliliklerinde Vaka Yönetimi</a:t>
            </a:r>
            <a:endParaRPr lang="en-US" sz="2600" b="1" dirty="0">
              <a:solidFill>
                <a:srgbClr val="0A59AB"/>
              </a:solidFill>
            </a:endParaRPr>
          </a:p>
        </p:txBody>
      </p:sp>
    </p:spTree>
    <p:extLst>
      <p:ext uri="{BB962C8B-B14F-4D97-AF65-F5344CB8AC3E}">
        <p14:creationId xmlns:p14="http://schemas.microsoft.com/office/powerpoint/2010/main" val="1853462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432182"/>
            <a:ext cx="8041639" cy="3937997"/>
          </a:xfrm>
        </p:spPr>
        <p:txBody>
          <a:bodyPr>
            <a:noAutofit/>
          </a:bodyPr>
          <a:lstStyle/>
          <a:p>
            <a:pPr algn="l"/>
            <a:r>
              <a:rPr lang="tr-TR" sz="1500" dirty="0">
                <a:solidFill>
                  <a:schemeClr val="tx1">
                    <a:lumMod val="75000"/>
                    <a:lumOff val="25000"/>
                  </a:schemeClr>
                </a:solidFill>
              </a:rPr>
              <a:t>Çocuğun ailesi (bakmakla yükümlü olan kişi / evli ise ‘eşi’) çocuğa ihtiyaç duyduğu bakım hizmetlerini (eğitim dahil) sağlayabiliyor mu? Maddi gücü ve becerileri var mı?</a:t>
            </a:r>
          </a:p>
          <a:p>
            <a:pPr algn="l"/>
            <a:r>
              <a:rPr lang="tr-TR" sz="1500" dirty="0">
                <a:solidFill>
                  <a:schemeClr val="tx1">
                    <a:lumMod val="75000"/>
                    <a:lumOff val="25000"/>
                  </a:schemeClr>
                </a:solidFill>
              </a:rPr>
              <a:t>Çocuk destekleyici bir ortamda mı? Yoksa ihmal / istismar riski var mı?</a:t>
            </a:r>
          </a:p>
          <a:p>
            <a:pPr algn="l"/>
            <a:r>
              <a:rPr lang="tr-TR" sz="1500" dirty="0">
                <a:solidFill>
                  <a:schemeClr val="tx1">
                    <a:lumMod val="75000"/>
                    <a:lumOff val="25000"/>
                  </a:schemeClr>
                </a:solidFill>
              </a:rPr>
              <a:t>Evlendirildi / evlendiriliyor ise ‘zorla’ mı? (‘Zor’ kavramına dikkat!</a:t>
            </a:r>
            <a:r>
              <a:rPr lang="tr-TR" sz="1500" dirty="0" smtClean="0">
                <a:solidFill>
                  <a:schemeClr val="tx1">
                    <a:lumMod val="75000"/>
                    <a:lumOff val="25000"/>
                  </a:schemeClr>
                </a:solidFill>
              </a:rPr>
              <a:t>)</a:t>
            </a:r>
            <a:endParaRPr lang="tr-TR" sz="1500" dirty="0">
              <a:solidFill>
                <a:schemeClr val="tx1">
                  <a:lumMod val="75000"/>
                  <a:lumOff val="25000"/>
                </a:schemeClr>
              </a:solidFill>
            </a:endParaRPr>
          </a:p>
          <a:p>
            <a:pPr algn="l"/>
            <a:r>
              <a:rPr lang="tr-TR" sz="1500" dirty="0">
                <a:solidFill>
                  <a:schemeClr val="tx1">
                    <a:lumMod val="75000"/>
                    <a:lumOff val="25000"/>
                  </a:schemeClr>
                </a:solidFill>
              </a:rPr>
              <a:t>Başka korunma gereksinimleri var mı? Örneğin:</a:t>
            </a:r>
          </a:p>
          <a:p>
            <a:pPr marL="285750" indent="-285750" algn="l">
              <a:buFont typeface="Arial"/>
              <a:buChar char="•"/>
            </a:pPr>
            <a:r>
              <a:rPr lang="tr-TR" sz="1500" dirty="0">
                <a:solidFill>
                  <a:schemeClr val="tx1">
                    <a:lumMod val="75000"/>
                    <a:lumOff val="25000"/>
                  </a:schemeClr>
                </a:solidFill>
              </a:rPr>
              <a:t>Şiddet görme veya şiddet riski (psikolojik, sözel, ekonomik, fiziki, cinsel </a:t>
            </a:r>
            <a:r>
              <a:rPr lang="tr-TR" sz="1500" dirty="0" err="1">
                <a:solidFill>
                  <a:schemeClr val="tx1">
                    <a:lumMod val="75000"/>
                    <a:lumOff val="25000"/>
                  </a:schemeClr>
                </a:solidFill>
              </a:rPr>
              <a:t>vb</a:t>
            </a:r>
            <a:r>
              <a:rPr lang="tr-TR" sz="1500" dirty="0">
                <a:solidFill>
                  <a:schemeClr val="tx1">
                    <a:lumMod val="75000"/>
                    <a:lumOff val="25000"/>
                  </a:schemeClr>
                </a:solidFill>
              </a:rPr>
              <a:t> her türlü şiddet)</a:t>
            </a:r>
          </a:p>
          <a:p>
            <a:pPr marL="285750" indent="-285750" algn="l">
              <a:buFont typeface="Arial"/>
              <a:buChar char="•"/>
            </a:pPr>
            <a:r>
              <a:rPr lang="tr-TR" sz="1500" dirty="0">
                <a:solidFill>
                  <a:schemeClr val="tx1">
                    <a:lumMod val="75000"/>
                    <a:lumOff val="25000"/>
                  </a:schemeClr>
                </a:solidFill>
              </a:rPr>
              <a:t>Engellilik</a:t>
            </a:r>
          </a:p>
          <a:p>
            <a:pPr marL="285750" indent="-285750" algn="l">
              <a:buFont typeface="Arial"/>
              <a:buChar char="•"/>
            </a:pPr>
            <a:r>
              <a:rPr lang="tr-TR" sz="1500" dirty="0">
                <a:solidFill>
                  <a:schemeClr val="tx1">
                    <a:lumMod val="75000"/>
                    <a:lumOff val="25000"/>
                  </a:schemeClr>
                </a:solidFill>
              </a:rPr>
              <a:t>Gebelik</a:t>
            </a:r>
          </a:p>
          <a:p>
            <a:pPr marL="285750" indent="-285750" algn="l">
              <a:buFont typeface="Arial"/>
              <a:buChar char="•"/>
            </a:pPr>
            <a:r>
              <a:rPr lang="tr-TR" sz="1500" dirty="0">
                <a:solidFill>
                  <a:schemeClr val="tx1">
                    <a:lumMod val="75000"/>
                    <a:lumOff val="25000"/>
                  </a:schemeClr>
                </a:solidFill>
              </a:rPr>
              <a:t>Yetersiz bakım</a:t>
            </a:r>
          </a:p>
          <a:p>
            <a:pPr marL="285750" indent="-285750" algn="l">
              <a:buFont typeface="Arial"/>
              <a:buChar char="•"/>
            </a:pPr>
            <a:r>
              <a:rPr lang="tr-TR" sz="1500" dirty="0" err="1">
                <a:solidFill>
                  <a:schemeClr val="tx1">
                    <a:lumMod val="75000"/>
                    <a:lumOff val="25000"/>
                  </a:schemeClr>
                </a:solidFill>
              </a:rPr>
              <a:t>Eviçi</a:t>
            </a:r>
            <a:r>
              <a:rPr lang="tr-TR" sz="1500" dirty="0">
                <a:solidFill>
                  <a:schemeClr val="tx1">
                    <a:lumMod val="75000"/>
                    <a:lumOff val="25000"/>
                  </a:schemeClr>
                </a:solidFill>
              </a:rPr>
              <a:t> ücretsiz çalışma da dahil olmak üzere çalışmaya zorlanma</a:t>
            </a:r>
          </a:p>
          <a:p>
            <a:pPr marL="285750" indent="-285750" algn="l">
              <a:buFont typeface="Arial"/>
              <a:buChar char="•"/>
            </a:pPr>
            <a:r>
              <a:rPr lang="tr-TR" sz="1500" dirty="0">
                <a:solidFill>
                  <a:schemeClr val="tx1">
                    <a:lumMod val="75000"/>
                    <a:lumOff val="25000"/>
                  </a:schemeClr>
                </a:solidFill>
              </a:rPr>
              <a:t>Ailesinden ayrı / </a:t>
            </a:r>
            <a:r>
              <a:rPr lang="tr-TR" sz="1500" dirty="0" err="1">
                <a:solidFill>
                  <a:schemeClr val="tx1">
                    <a:lumMod val="75000"/>
                    <a:lumOff val="25000"/>
                  </a:schemeClr>
                </a:solidFill>
              </a:rPr>
              <a:t>refakatsiz</a:t>
            </a:r>
            <a:r>
              <a:rPr lang="tr-TR" sz="1500" dirty="0">
                <a:solidFill>
                  <a:schemeClr val="tx1">
                    <a:lumMod val="75000"/>
                    <a:lumOff val="25000"/>
                  </a:schemeClr>
                </a:solidFill>
              </a:rPr>
              <a:t> </a:t>
            </a:r>
            <a:r>
              <a:rPr lang="tr-TR" sz="1500" dirty="0" smtClean="0">
                <a:solidFill>
                  <a:schemeClr val="tx1">
                    <a:lumMod val="75000"/>
                    <a:lumOff val="25000"/>
                  </a:schemeClr>
                </a:solidFill>
              </a:rPr>
              <a:t>olma</a:t>
            </a:r>
          </a:p>
          <a:p>
            <a:pPr marL="285750" indent="-285750" algn="l">
              <a:buFont typeface="Arial"/>
              <a:buChar char="•"/>
            </a:pPr>
            <a:r>
              <a:rPr lang="tr-TR" sz="1500" dirty="0">
                <a:solidFill>
                  <a:schemeClr val="tx1">
                    <a:lumMod val="75000"/>
                    <a:lumOff val="25000"/>
                  </a:schemeClr>
                </a:solidFill>
              </a:rPr>
              <a:t>İnsan kaçakçılığı mağduru veya risk altında olma</a:t>
            </a:r>
          </a:p>
          <a:p>
            <a:pPr marL="285750" indent="-285750" algn="l">
              <a:buFont typeface="Arial"/>
              <a:buChar char="•"/>
            </a:pPr>
            <a:r>
              <a:rPr lang="tr-TR" sz="1500" dirty="0">
                <a:solidFill>
                  <a:schemeClr val="tx1">
                    <a:lumMod val="75000"/>
                    <a:lumOff val="25000"/>
                  </a:schemeClr>
                </a:solidFill>
              </a:rPr>
              <a:t>Sosyal yaşamın kısıtlanması</a:t>
            </a:r>
          </a:p>
          <a:p>
            <a:pPr marL="285750" indent="-285750" algn="l">
              <a:buFont typeface="Arial"/>
              <a:buChar char="•"/>
            </a:pPr>
            <a:r>
              <a:rPr lang="tr-TR" sz="1500" dirty="0">
                <a:solidFill>
                  <a:schemeClr val="tx1">
                    <a:lumMod val="75000"/>
                    <a:lumOff val="25000"/>
                  </a:schemeClr>
                </a:solidFill>
              </a:rPr>
              <a:t>Eğitim hakkının engellenmesi</a:t>
            </a:r>
          </a:p>
          <a:p>
            <a:pPr marL="285750" indent="-285750" algn="l">
              <a:buFont typeface="Arial"/>
              <a:buChar char="•"/>
            </a:pPr>
            <a:r>
              <a:rPr lang="tr-TR" sz="1500" dirty="0">
                <a:solidFill>
                  <a:schemeClr val="tx1">
                    <a:lumMod val="75000"/>
                    <a:lumOff val="25000"/>
                  </a:schemeClr>
                </a:solidFill>
              </a:rPr>
              <a:t>Eylem planı (planları)</a:t>
            </a:r>
          </a:p>
          <a:p>
            <a:pPr marL="285750" indent="-285750" algn="l">
              <a:buFont typeface="Arial"/>
              <a:buChar char="•"/>
            </a:pPr>
            <a:r>
              <a:rPr lang="tr-TR" sz="1500" dirty="0">
                <a:solidFill>
                  <a:schemeClr val="tx1">
                    <a:lumMod val="75000"/>
                    <a:lumOff val="25000"/>
                  </a:schemeClr>
                </a:solidFill>
              </a:rPr>
              <a:t>Planların olası sonuçları hakkında değerlendirme</a:t>
            </a:r>
            <a:endParaRPr lang="en-US" sz="1500" dirty="0">
              <a:solidFill>
                <a:schemeClr val="tx1">
                  <a:lumMod val="75000"/>
                  <a:lumOff val="25000"/>
                </a:schemeClr>
              </a:solidFill>
            </a:endParaRPr>
          </a:p>
          <a:p>
            <a:pPr marL="285750" indent="-285750" algn="l">
              <a:buFont typeface="Arial"/>
              <a:buChar char="•"/>
            </a:pPr>
            <a:endParaRPr lang="en-US" sz="15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Değerlendirme</a:t>
            </a:r>
            <a:endParaRPr lang="en-US" sz="2600" b="1" dirty="0">
              <a:solidFill>
                <a:srgbClr val="0A59AB"/>
              </a:solidFill>
            </a:endParaRPr>
          </a:p>
        </p:txBody>
      </p:sp>
    </p:spTree>
    <p:extLst>
      <p:ext uri="{BB962C8B-B14F-4D97-AF65-F5344CB8AC3E}">
        <p14:creationId xmlns:p14="http://schemas.microsoft.com/office/powerpoint/2010/main" val="3935394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926167"/>
            <a:ext cx="8041639" cy="3666255"/>
          </a:xfrm>
        </p:spPr>
        <p:txBody>
          <a:bodyPr>
            <a:noAutofit/>
          </a:bodyPr>
          <a:lstStyle/>
          <a:p>
            <a:pPr algn="l"/>
            <a:r>
              <a:rPr lang="tr-TR" sz="2000" dirty="0">
                <a:solidFill>
                  <a:schemeClr val="tx1">
                    <a:lumMod val="75000"/>
                    <a:lumOff val="25000"/>
                  </a:schemeClr>
                </a:solidFill>
              </a:rPr>
              <a:t>Risk Tarama Formu (Okullar için)</a:t>
            </a:r>
          </a:p>
          <a:p>
            <a:pPr algn="l"/>
            <a:endParaRPr lang="tr-TR" sz="2000" dirty="0">
              <a:solidFill>
                <a:schemeClr val="tx1">
                  <a:lumMod val="75000"/>
                  <a:lumOff val="25000"/>
                </a:schemeClr>
              </a:solidFill>
            </a:endParaRPr>
          </a:p>
          <a:p>
            <a:pPr algn="l"/>
            <a:r>
              <a:rPr lang="tr-TR" sz="2000" dirty="0">
                <a:solidFill>
                  <a:schemeClr val="tx1">
                    <a:lumMod val="75000"/>
                    <a:lumOff val="25000"/>
                  </a:schemeClr>
                </a:solidFill>
              </a:rPr>
              <a:t>Çocuğun Yüksek Yararı Değerlendirme </a:t>
            </a:r>
            <a:r>
              <a:rPr lang="tr-TR" sz="2000" dirty="0" smtClean="0">
                <a:solidFill>
                  <a:schemeClr val="tx1">
                    <a:lumMod val="75000"/>
                    <a:lumOff val="25000"/>
                  </a:schemeClr>
                </a:solidFill>
              </a:rPr>
              <a:t>Formu</a:t>
            </a:r>
          </a:p>
          <a:p>
            <a:pPr algn="l"/>
            <a:endParaRPr lang="tr-TR" sz="1600" dirty="0">
              <a:solidFill>
                <a:schemeClr val="tx1">
                  <a:lumMod val="75000"/>
                  <a:lumOff val="25000"/>
                </a:schemeClr>
              </a:solidFill>
            </a:endParaRPr>
          </a:p>
          <a:p>
            <a:pPr marL="285750" indent="-285750" algn="l">
              <a:buFont typeface="Arial"/>
              <a:buChar char="•"/>
            </a:pPr>
            <a:r>
              <a:rPr lang="tr-TR" sz="2000" dirty="0">
                <a:solidFill>
                  <a:schemeClr val="tx1">
                    <a:lumMod val="75000"/>
                    <a:lumOff val="25000"/>
                  </a:schemeClr>
                </a:solidFill>
              </a:rPr>
              <a:t>Çocuğun görüşünün alınması</a:t>
            </a:r>
          </a:p>
          <a:p>
            <a:pPr marL="285750" indent="-285750" algn="l">
              <a:buFont typeface="Arial"/>
              <a:buChar char="•"/>
            </a:pPr>
            <a:r>
              <a:rPr lang="tr-TR" sz="2000" dirty="0">
                <a:solidFill>
                  <a:schemeClr val="tx1">
                    <a:lumMod val="75000"/>
                    <a:lumOff val="25000"/>
                  </a:schemeClr>
                </a:solidFill>
              </a:rPr>
              <a:t>Ailenin görüşünün alınması</a:t>
            </a:r>
          </a:p>
          <a:p>
            <a:pPr marL="285750" indent="-285750" algn="l">
              <a:buFont typeface="Arial"/>
              <a:buChar char="•"/>
            </a:pPr>
            <a:r>
              <a:rPr lang="tr-TR" sz="2000" dirty="0">
                <a:solidFill>
                  <a:schemeClr val="tx1">
                    <a:lumMod val="75000"/>
                    <a:lumOff val="25000"/>
                  </a:schemeClr>
                </a:solidFill>
              </a:rPr>
              <a:t>Çevrenin görüşünün alınması</a:t>
            </a:r>
          </a:p>
          <a:p>
            <a:pPr marL="285750" indent="-285750" algn="l">
              <a:buFont typeface="Arial"/>
              <a:buChar char="•"/>
            </a:pPr>
            <a:r>
              <a:rPr lang="tr-TR" sz="2000" dirty="0">
                <a:solidFill>
                  <a:schemeClr val="tx1">
                    <a:lumMod val="75000"/>
                    <a:lumOff val="25000"/>
                  </a:schemeClr>
                </a:solidFill>
              </a:rPr>
              <a:t>Uzman görüşünün alınması</a:t>
            </a:r>
          </a:p>
          <a:p>
            <a:pPr marL="285750" indent="-285750" algn="l">
              <a:buFont typeface="Arial"/>
              <a:buChar char="•"/>
            </a:pPr>
            <a:r>
              <a:rPr lang="tr-TR" sz="2000" dirty="0">
                <a:solidFill>
                  <a:schemeClr val="tx1">
                    <a:lumMod val="75000"/>
                    <a:lumOff val="25000"/>
                  </a:schemeClr>
                </a:solidFill>
              </a:rPr>
              <a:t>Değerlendirme paneli</a:t>
            </a:r>
          </a:p>
          <a:p>
            <a:pPr algn="l"/>
            <a:endParaRPr lang="tr-TR" sz="2000" dirty="0">
              <a:solidFill>
                <a:schemeClr val="tx1">
                  <a:lumMod val="75000"/>
                  <a:lumOff val="25000"/>
                </a:schemeClr>
              </a:solidFill>
            </a:endParaRPr>
          </a:p>
          <a:p>
            <a:pPr algn="l"/>
            <a:endParaRPr lang="tr-TR" sz="2000" dirty="0">
              <a:solidFill>
                <a:schemeClr val="tx1">
                  <a:lumMod val="75000"/>
                  <a:lumOff val="25000"/>
                </a:schemeClr>
              </a:solidFill>
            </a:endParaRPr>
          </a:p>
          <a:p>
            <a:pPr algn="l"/>
            <a:endParaRPr lang="en-US" sz="2000" dirty="0">
              <a:solidFill>
                <a:schemeClr val="tx1">
                  <a:lumMod val="75000"/>
                  <a:lumOff val="25000"/>
                </a:schemeClr>
              </a:solidFill>
            </a:endParaRPr>
          </a:p>
        </p:txBody>
      </p:sp>
      <p:sp>
        <p:nvSpPr>
          <p:cNvPr id="6" name="Title 1"/>
          <p:cNvSpPr txBox="1">
            <a:spLocks/>
          </p:cNvSpPr>
          <p:nvPr/>
        </p:nvSpPr>
        <p:spPr>
          <a:xfrm>
            <a:off x="685800" y="91759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Örnek Değerlendirme Formları ve</a:t>
            </a:r>
          </a:p>
          <a:p>
            <a:r>
              <a:rPr lang="tr-TR" sz="2600" b="1" dirty="0" smtClean="0">
                <a:solidFill>
                  <a:srgbClr val="E27022"/>
                </a:solidFill>
              </a:rPr>
              <a:t>Değerlendirme Yöntemleri</a:t>
            </a:r>
            <a:endParaRPr lang="en-US" sz="2600" b="1" dirty="0">
              <a:solidFill>
                <a:srgbClr val="0A59AB"/>
              </a:solidFill>
            </a:endParaRPr>
          </a:p>
        </p:txBody>
      </p:sp>
    </p:spTree>
    <p:extLst>
      <p:ext uri="{BB962C8B-B14F-4D97-AF65-F5344CB8AC3E}">
        <p14:creationId xmlns:p14="http://schemas.microsoft.com/office/powerpoint/2010/main" val="2228743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714504"/>
            <a:ext cx="8041639" cy="2550584"/>
          </a:xfrm>
        </p:spPr>
        <p:txBody>
          <a:bodyPr>
            <a:noAutofit/>
          </a:bodyPr>
          <a:lstStyle/>
          <a:p>
            <a:pPr algn="l"/>
            <a:r>
              <a:rPr lang="tr-TR" sz="1400" dirty="0">
                <a:solidFill>
                  <a:schemeClr val="tx1">
                    <a:lumMod val="75000"/>
                    <a:lumOff val="25000"/>
                  </a:schemeClr>
                </a:solidFill>
              </a:rPr>
              <a:t>Aile bireyleri arasındaki ilişkiler nasıl?</a:t>
            </a:r>
          </a:p>
          <a:p>
            <a:pPr algn="l"/>
            <a:r>
              <a:rPr lang="tr-TR" sz="1400" dirty="0">
                <a:solidFill>
                  <a:schemeClr val="tx1">
                    <a:lumMod val="75000"/>
                    <a:lumOff val="25000"/>
                  </a:schemeClr>
                </a:solidFill>
              </a:rPr>
              <a:t>Çocuk kendini evde güvende hissediyor mu?</a:t>
            </a:r>
          </a:p>
          <a:p>
            <a:pPr algn="l"/>
            <a:r>
              <a:rPr lang="tr-TR" sz="1400" dirty="0">
                <a:solidFill>
                  <a:schemeClr val="tx1">
                    <a:lumMod val="75000"/>
                    <a:lumOff val="25000"/>
                  </a:schemeClr>
                </a:solidFill>
              </a:rPr>
              <a:t>Ailenin çocuğun eğitimine yönelik bakışı nasıl? </a:t>
            </a:r>
          </a:p>
          <a:p>
            <a:pPr algn="l"/>
            <a:r>
              <a:rPr lang="tr-TR" sz="1400" dirty="0">
                <a:solidFill>
                  <a:schemeClr val="tx1">
                    <a:lumMod val="75000"/>
                    <a:lumOff val="25000"/>
                  </a:schemeClr>
                </a:solidFill>
              </a:rPr>
              <a:t>Ailede başka okuyan var mı? Çalışan çocuk var mı?</a:t>
            </a:r>
          </a:p>
          <a:p>
            <a:pPr algn="l"/>
            <a:r>
              <a:rPr lang="tr-TR" sz="1400" dirty="0">
                <a:solidFill>
                  <a:schemeClr val="tx1">
                    <a:lumMod val="75000"/>
                    <a:lumOff val="25000"/>
                  </a:schemeClr>
                </a:solidFill>
              </a:rPr>
              <a:t>Aile içi şiddet veya çocuğa yönelik böyle bir tehdit var mı?</a:t>
            </a:r>
          </a:p>
          <a:p>
            <a:pPr algn="l"/>
            <a:r>
              <a:rPr lang="tr-TR" sz="1400" dirty="0">
                <a:solidFill>
                  <a:schemeClr val="tx1">
                    <a:lumMod val="75000"/>
                    <a:lumOff val="25000"/>
                  </a:schemeClr>
                </a:solidFill>
              </a:rPr>
              <a:t>Çocuğun ev içinde günlük aktiviteleri neler?</a:t>
            </a:r>
          </a:p>
          <a:p>
            <a:pPr algn="l"/>
            <a:r>
              <a:rPr lang="tr-TR" sz="1400" dirty="0">
                <a:solidFill>
                  <a:schemeClr val="tx1">
                    <a:lumMod val="75000"/>
                    <a:lumOff val="25000"/>
                  </a:schemeClr>
                </a:solidFill>
              </a:rPr>
              <a:t>Sağlık durumu nasıl?</a:t>
            </a:r>
          </a:p>
          <a:p>
            <a:pPr algn="l"/>
            <a:r>
              <a:rPr lang="tr-TR" sz="1400" dirty="0">
                <a:solidFill>
                  <a:schemeClr val="tx1">
                    <a:lumMod val="75000"/>
                    <a:lumOff val="25000"/>
                  </a:schemeClr>
                </a:solidFill>
              </a:rPr>
              <a:t>Fiziki yaşam koşulları nasıl? (Hijyen, beslenme, uyuma, çalışma koşulları)</a:t>
            </a:r>
          </a:p>
          <a:p>
            <a:pPr algn="l"/>
            <a:r>
              <a:rPr lang="tr-TR" sz="1400" dirty="0">
                <a:solidFill>
                  <a:schemeClr val="tx1">
                    <a:lumMod val="75000"/>
                    <a:lumOff val="25000"/>
                  </a:schemeClr>
                </a:solidFill>
              </a:rPr>
              <a:t>Aile çocuğa gerekli bakımı vermek için (eğitim dahil) yeterli kapasitede mi?</a:t>
            </a:r>
          </a:p>
          <a:p>
            <a:pPr algn="l"/>
            <a:r>
              <a:rPr lang="tr-TR" sz="1400" dirty="0">
                <a:solidFill>
                  <a:schemeClr val="tx1">
                    <a:lumMod val="75000"/>
                    <a:lumOff val="25000"/>
                  </a:schemeClr>
                </a:solidFill>
              </a:rPr>
              <a:t>Hanede başka evli olanlar kimler?</a:t>
            </a:r>
          </a:p>
          <a:p>
            <a:pPr algn="l"/>
            <a:r>
              <a:rPr lang="tr-TR" sz="1400" dirty="0">
                <a:solidFill>
                  <a:schemeClr val="tx1">
                    <a:lumMod val="75000"/>
                    <a:lumOff val="25000"/>
                  </a:schemeClr>
                </a:solidFill>
              </a:rPr>
              <a:t>‘İkinci eş’ var mı?</a:t>
            </a:r>
          </a:p>
          <a:p>
            <a:pPr algn="l"/>
            <a:r>
              <a:rPr lang="tr-TR" sz="1400" dirty="0">
                <a:solidFill>
                  <a:schemeClr val="tx1">
                    <a:lumMod val="75000"/>
                    <a:lumOff val="25000"/>
                  </a:schemeClr>
                </a:solidFill>
              </a:rPr>
              <a:t>Eşler arasında büyük yaş farkı var mı</a:t>
            </a:r>
            <a:r>
              <a:rPr lang="tr-TR" sz="1400" dirty="0" smtClean="0">
                <a:solidFill>
                  <a:schemeClr val="tx1">
                    <a:lumMod val="75000"/>
                    <a:lumOff val="25000"/>
                  </a:schemeClr>
                </a:solidFill>
              </a:rPr>
              <a:t>?</a:t>
            </a:r>
          </a:p>
          <a:p>
            <a:pPr algn="l"/>
            <a:r>
              <a:rPr lang="tr-TR" sz="1400" dirty="0">
                <a:solidFill>
                  <a:schemeClr val="tx1">
                    <a:lumMod val="75000"/>
                    <a:lumOff val="25000"/>
                  </a:schemeClr>
                </a:solidFill>
              </a:rPr>
              <a:t>Evliliğe nasıl karar verilmiş/veriliyor? </a:t>
            </a:r>
          </a:p>
          <a:p>
            <a:pPr algn="l"/>
            <a:r>
              <a:rPr lang="tr-TR" sz="1400" dirty="0">
                <a:solidFill>
                  <a:schemeClr val="tx1">
                    <a:lumMod val="75000"/>
                    <a:lumOff val="25000"/>
                  </a:schemeClr>
                </a:solidFill>
              </a:rPr>
              <a:t>Dini ve resmi nikah olup olmadığı.</a:t>
            </a:r>
          </a:p>
          <a:p>
            <a:pPr algn="l"/>
            <a:r>
              <a:rPr lang="tr-TR" sz="1400" dirty="0">
                <a:solidFill>
                  <a:schemeClr val="tx1">
                    <a:lumMod val="75000"/>
                    <a:lumOff val="25000"/>
                  </a:schemeClr>
                </a:solidFill>
              </a:rPr>
              <a:t>Hanede hamile olan kimse olup olmadığı</a:t>
            </a:r>
          </a:p>
          <a:p>
            <a:pPr algn="l"/>
            <a:r>
              <a:rPr lang="tr-TR" sz="1400" dirty="0">
                <a:solidFill>
                  <a:schemeClr val="tx1">
                    <a:lumMod val="75000"/>
                    <a:lumOff val="25000"/>
                  </a:schemeClr>
                </a:solidFill>
              </a:rPr>
              <a:t>Çocukların doğru zamanda nüfusa kaydı / yaş büyütme olup olmadığı</a:t>
            </a:r>
          </a:p>
          <a:p>
            <a:pPr algn="l"/>
            <a:endParaRPr lang="en-US" sz="1400" dirty="0">
              <a:solidFill>
                <a:schemeClr val="tx1">
                  <a:lumMod val="75000"/>
                  <a:lumOff val="25000"/>
                </a:schemeClr>
              </a:solidFill>
            </a:endParaRPr>
          </a:p>
          <a:p>
            <a:pPr algn="l"/>
            <a:endParaRPr lang="tr-TR" sz="1400" dirty="0">
              <a:solidFill>
                <a:schemeClr val="tx1">
                  <a:lumMod val="75000"/>
                  <a:lumOff val="25000"/>
                </a:schemeClr>
              </a:solidFill>
            </a:endParaRPr>
          </a:p>
        </p:txBody>
      </p:sp>
      <p:sp>
        <p:nvSpPr>
          <p:cNvPr id="7" name="Title 1"/>
          <p:cNvSpPr txBox="1">
            <a:spLocks/>
          </p:cNvSpPr>
          <p:nvPr/>
        </p:nvSpPr>
        <p:spPr>
          <a:xfrm>
            <a:off x="685800" y="91759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 Aile Görüşmesi / Ev Ziyaretinde</a:t>
            </a:r>
          </a:p>
          <a:p>
            <a:r>
              <a:rPr lang="tr-TR" sz="2600" b="1" dirty="0" smtClean="0">
                <a:solidFill>
                  <a:srgbClr val="E27022"/>
                </a:solidFill>
              </a:rPr>
              <a:t>Neler Gözlemlenebilir?</a:t>
            </a:r>
            <a:endParaRPr lang="en-US" sz="2600" b="1" dirty="0">
              <a:solidFill>
                <a:srgbClr val="0A59AB"/>
              </a:solidFill>
            </a:endParaRPr>
          </a:p>
        </p:txBody>
      </p:sp>
    </p:spTree>
    <p:extLst>
      <p:ext uri="{BB962C8B-B14F-4D97-AF65-F5344CB8AC3E}">
        <p14:creationId xmlns:p14="http://schemas.microsoft.com/office/powerpoint/2010/main" val="2581148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75525"/>
            <a:ext cx="8041639" cy="3762905"/>
          </a:xfrm>
        </p:spPr>
        <p:txBody>
          <a:bodyPr>
            <a:noAutofit/>
          </a:bodyPr>
          <a:lstStyle/>
          <a:p>
            <a:pPr algn="l"/>
            <a:r>
              <a:rPr lang="tr-TR" sz="2000" b="1" dirty="0">
                <a:solidFill>
                  <a:schemeClr val="tx1">
                    <a:lumMod val="75000"/>
                    <a:lumOff val="25000"/>
                  </a:schemeClr>
                </a:solidFill>
              </a:rPr>
              <a:t>Çocuğun güvenliği </a:t>
            </a:r>
          </a:p>
          <a:p>
            <a:pPr marL="285750" indent="-285750" algn="l">
              <a:buFont typeface="Arial" panose="020B0604020202020204" pitchFamily="34" charset="0"/>
              <a:buChar char="•"/>
            </a:pPr>
            <a:r>
              <a:rPr lang="tr-TR" sz="1800" dirty="0">
                <a:solidFill>
                  <a:schemeClr val="tx1">
                    <a:lumMod val="75000"/>
                    <a:lumOff val="25000"/>
                  </a:schemeClr>
                </a:solidFill>
              </a:rPr>
              <a:t>Ev ziyaretinin sebebinin açıkça söylendiği durumda veya çocuğun aile hakkında bir şikayet ilettiğinin bilinmesi durumunda çocuk için olumsuz sonuçlar doğabilir. </a:t>
            </a:r>
          </a:p>
          <a:p>
            <a:pPr marL="285750" indent="-285750" algn="l">
              <a:buFont typeface="Arial" panose="020B0604020202020204" pitchFamily="34" charset="0"/>
              <a:buChar char="•"/>
            </a:pPr>
            <a:r>
              <a:rPr lang="tr-TR" sz="1800" dirty="0">
                <a:solidFill>
                  <a:schemeClr val="tx1">
                    <a:lumMod val="75000"/>
                    <a:lumOff val="25000"/>
                  </a:schemeClr>
                </a:solidFill>
              </a:rPr>
              <a:t>Çocukla ailesinin önünde konuşmak çocuğu istemediği şeyler söylemeye </a:t>
            </a:r>
            <a:r>
              <a:rPr lang="tr-TR" sz="1800" dirty="0" smtClean="0">
                <a:solidFill>
                  <a:schemeClr val="tx1">
                    <a:lumMod val="75000"/>
                    <a:lumOff val="25000"/>
                  </a:schemeClr>
                </a:solidFill>
              </a:rPr>
              <a:t>zorlayabilir</a:t>
            </a:r>
          </a:p>
          <a:p>
            <a:pPr marL="285750" indent="-285750" algn="l">
              <a:buFont typeface="Arial" panose="020B0604020202020204" pitchFamily="34" charset="0"/>
              <a:buChar char="•"/>
            </a:pPr>
            <a:endParaRPr lang="tr-TR" sz="2000" dirty="0">
              <a:solidFill>
                <a:schemeClr val="tx1">
                  <a:lumMod val="75000"/>
                  <a:lumOff val="25000"/>
                </a:schemeClr>
              </a:solidFill>
            </a:endParaRPr>
          </a:p>
          <a:p>
            <a:pPr algn="l"/>
            <a:r>
              <a:rPr lang="tr-TR" sz="2000" b="1" dirty="0">
                <a:solidFill>
                  <a:schemeClr val="tx1">
                    <a:lumMod val="75000"/>
                    <a:lumOff val="25000"/>
                  </a:schemeClr>
                </a:solidFill>
              </a:rPr>
              <a:t>Hazırlık</a:t>
            </a:r>
          </a:p>
          <a:p>
            <a:pPr marL="285750" indent="-285750" algn="l">
              <a:buFont typeface="Arial" panose="020B0604020202020204" pitchFamily="34" charset="0"/>
              <a:buChar char="•"/>
            </a:pPr>
            <a:r>
              <a:rPr lang="tr-TR" sz="1800" dirty="0">
                <a:solidFill>
                  <a:schemeClr val="tx1">
                    <a:lumMod val="75000"/>
                    <a:lumOff val="25000"/>
                  </a:schemeClr>
                </a:solidFill>
              </a:rPr>
              <a:t>Uygun gün ve saat</a:t>
            </a:r>
          </a:p>
          <a:p>
            <a:pPr marL="285750" indent="-285750" algn="l">
              <a:buFont typeface="Arial" panose="020B0604020202020204" pitchFamily="34" charset="0"/>
              <a:buChar char="•"/>
            </a:pPr>
            <a:r>
              <a:rPr lang="tr-TR" sz="1800" dirty="0">
                <a:solidFill>
                  <a:schemeClr val="tx1">
                    <a:lumMod val="75000"/>
                    <a:lumOff val="25000"/>
                  </a:schemeClr>
                </a:solidFill>
              </a:rPr>
              <a:t>Kendimizi tanıtmamız ve ziyaretin açıklanması</a:t>
            </a:r>
          </a:p>
          <a:p>
            <a:pPr marL="285750" indent="-285750" algn="l">
              <a:buFont typeface="Arial" panose="020B0604020202020204" pitchFamily="34" charset="0"/>
              <a:buChar char="•"/>
            </a:pPr>
            <a:r>
              <a:rPr lang="tr-TR" sz="1800" dirty="0">
                <a:solidFill>
                  <a:schemeClr val="tx1">
                    <a:lumMod val="75000"/>
                    <a:lumOff val="25000"/>
                  </a:schemeClr>
                </a:solidFill>
              </a:rPr>
              <a:t>Sorulara yanıt verebilecek miyiz? (İhtiyaç ve sevk listesi</a:t>
            </a:r>
            <a:r>
              <a:rPr lang="tr-TR" sz="1800" dirty="0" smtClean="0">
                <a:solidFill>
                  <a:schemeClr val="tx1">
                    <a:lumMod val="75000"/>
                    <a:lumOff val="25000"/>
                  </a:schemeClr>
                </a:solidFill>
              </a:rPr>
              <a:t>)</a:t>
            </a:r>
          </a:p>
          <a:p>
            <a:pPr marL="285750" indent="-285750" algn="l">
              <a:buFont typeface="Arial" panose="020B0604020202020204" pitchFamily="34" charset="0"/>
              <a:buChar char="•"/>
            </a:pPr>
            <a:endParaRPr lang="tr-TR" sz="2000" dirty="0">
              <a:solidFill>
                <a:schemeClr val="tx1">
                  <a:lumMod val="75000"/>
                  <a:lumOff val="25000"/>
                </a:schemeClr>
              </a:solidFill>
            </a:endParaRPr>
          </a:p>
          <a:p>
            <a:pPr algn="l"/>
            <a:r>
              <a:rPr lang="tr-TR" sz="2000" b="1" dirty="0">
                <a:solidFill>
                  <a:schemeClr val="tx1">
                    <a:lumMod val="75000"/>
                    <a:lumOff val="25000"/>
                  </a:schemeClr>
                </a:solidFill>
              </a:rPr>
              <a:t>Kendi güvenliğimiz</a:t>
            </a:r>
          </a:p>
          <a:p>
            <a:pPr algn="l"/>
            <a:endParaRPr lang="en-US" sz="20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Ev Ziyaretlerinde Nelere Dikkat Etmeli?</a:t>
            </a:r>
            <a:endParaRPr lang="en-US" sz="2600" b="1" dirty="0">
              <a:solidFill>
                <a:srgbClr val="0A59AB"/>
              </a:solidFill>
            </a:endParaRPr>
          </a:p>
        </p:txBody>
      </p:sp>
    </p:spTree>
    <p:extLst>
      <p:ext uri="{BB962C8B-B14F-4D97-AF65-F5344CB8AC3E}">
        <p14:creationId xmlns:p14="http://schemas.microsoft.com/office/powerpoint/2010/main" val="617628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7"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Evliliklerinde Sevk</a:t>
            </a:r>
            <a:endParaRPr lang="en-US" sz="2600" b="1" dirty="0">
              <a:solidFill>
                <a:srgbClr val="0A59AB"/>
              </a:solidFill>
            </a:endParaRPr>
          </a:p>
        </p:txBody>
      </p:sp>
      <p:graphicFrame>
        <p:nvGraphicFramePr>
          <p:cNvPr id="2" name="Table 1"/>
          <p:cNvGraphicFramePr>
            <a:graphicFrameLocks noGrp="1"/>
          </p:cNvGraphicFramePr>
          <p:nvPr>
            <p:extLst>
              <p:ext uri="{D42A27DB-BD31-4B8C-83A1-F6EECF244321}">
                <p14:modId xmlns:p14="http://schemas.microsoft.com/office/powerpoint/2010/main" val="2950830204"/>
              </p:ext>
            </p:extLst>
          </p:nvPr>
        </p:nvGraphicFramePr>
        <p:xfrm>
          <a:off x="745837" y="1589903"/>
          <a:ext cx="7712363" cy="4343343"/>
        </p:xfrm>
        <a:graphic>
          <a:graphicData uri="http://schemas.openxmlformats.org/drawingml/2006/table">
            <a:tbl>
              <a:tblPr firstRow="1" bandRow="1">
                <a:tableStyleId>{5C22544A-7EE6-4342-B048-85BDC9FD1C3A}</a:tableStyleId>
              </a:tblPr>
              <a:tblGrid>
                <a:gridCol w="3017981">
                  <a:extLst>
                    <a:ext uri="{9D8B030D-6E8A-4147-A177-3AD203B41FA5}">
                      <a16:colId xmlns:a16="http://schemas.microsoft.com/office/drawing/2014/main" val="20000"/>
                    </a:ext>
                  </a:extLst>
                </a:gridCol>
                <a:gridCol w="4694382">
                  <a:extLst>
                    <a:ext uri="{9D8B030D-6E8A-4147-A177-3AD203B41FA5}">
                      <a16:colId xmlns:a16="http://schemas.microsoft.com/office/drawing/2014/main" val="20001"/>
                    </a:ext>
                  </a:extLst>
                </a:gridCol>
              </a:tblGrid>
              <a:tr h="359896">
                <a:tc>
                  <a:txBody>
                    <a:bodyPr/>
                    <a:lstStyle/>
                    <a:p>
                      <a:r>
                        <a:rPr lang="tr-TR" sz="1300" i="0" dirty="0" smtClean="0"/>
                        <a:t>İHTİYAÇ</a:t>
                      </a:r>
                      <a:endParaRPr lang="en-US" sz="1300" i="0" dirty="0"/>
                    </a:p>
                  </a:txBody>
                  <a:tcPr>
                    <a:solidFill>
                      <a:srgbClr val="E45A1E"/>
                    </a:solidFill>
                  </a:tcPr>
                </a:tc>
                <a:tc>
                  <a:txBody>
                    <a:bodyPr/>
                    <a:lstStyle/>
                    <a:p>
                      <a:r>
                        <a:rPr lang="tr-TR" sz="1300" i="0" dirty="0" smtClean="0"/>
                        <a:t>İLGİLİ KURUM</a:t>
                      </a:r>
                      <a:endParaRPr lang="en-US" sz="1300" i="0" dirty="0"/>
                    </a:p>
                  </a:txBody>
                  <a:tcPr>
                    <a:solidFill>
                      <a:srgbClr val="E45A1E"/>
                    </a:solidFill>
                  </a:tcPr>
                </a:tc>
                <a:extLst>
                  <a:ext uri="{0D108BD9-81ED-4DB2-BD59-A6C34878D82A}">
                    <a16:rowId xmlns:a16="http://schemas.microsoft.com/office/drawing/2014/main" val="10000"/>
                  </a:ext>
                </a:extLst>
              </a:tr>
              <a:tr h="486294">
                <a:tc>
                  <a:txBody>
                    <a:bodyPr/>
                    <a:lstStyle/>
                    <a:p>
                      <a:pPr>
                        <a:spcAft>
                          <a:spcPts val="0"/>
                        </a:spcAft>
                      </a:pPr>
                      <a:r>
                        <a:rPr lang="tr-TR" sz="1200" b="1" dirty="0">
                          <a:solidFill>
                            <a:schemeClr val="tx1">
                              <a:lumMod val="75000"/>
                              <a:lumOff val="25000"/>
                            </a:schemeClr>
                          </a:solidFill>
                          <a:effectLst/>
                          <a:latin typeface="Calibri"/>
                          <a:ea typeface="Calibri"/>
                          <a:cs typeface="Calibri"/>
                        </a:rPr>
                        <a:t>İhbar / Bilgi Alma / Danışma</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b="1" dirty="0">
                          <a:solidFill>
                            <a:schemeClr val="tx1">
                              <a:lumMod val="75000"/>
                              <a:lumOff val="25000"/>
                            </a:schemeClr>
                          </a:solidFill>
                          <a:effectLst/>
                          <a:latin typeface="Calibri"/>
                          <a:ea typeface="Calibri"/>
                          <a:cs typeface="Calibri"/>
                        </a:rPr>
                        <a:t>Alo 183 ASPB Aile, Kadın, Çocuk, Engelli Sosyal Destek Hattı (24 saat)</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b="1" dirty="0">
                          <a:solidFill>
                            <a:schemeClr val="tx1">
                              <a:lumMod val="75000"/>
                              <a:lumOff val="25000"/>
                            </a:schemeClr>
                          </a:solidFill>
                          <a:effectLst/>
                          <a:latin typeface="Calibri"/>
                          <a:ea typeface="Calibri"/>
                          <a:cs typeface="Calibri"/>
                        </a:rPr>
                        <a:t>444 27 00 Gaziantep Büyükşehir Belediyesi Çocuk Gelin Destek </a:t>
                      </a:r>
                      <a:r>
                        <a:rPr lang="tr-TR" sz="1200" b="1" dirty="0" smtClean="0">
                          <a:solidFill>
                            <a:schemeClr val="tx1">
                              <a:lumMod val="75000"/>
                              <a:lumOff val="25000"/>
                            </a:schemeClr>
                          </a:solidFill>
                          <a:effectLst/>
                          <a:latin typeface="Calibri"/>
                          <a:ea typeface="Calibri"/>
                          <a:cs typeface="Calibri"/>
                        </a:rPr>
                        <a:t>Hattı</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extLst>
                  <a:ext uri="{0D108BD9-81ED-4DB2-BD59-A6C34878D82A}">
                    <a16:rowId xmlns:a16="http://schemas.microsoft.com/office/drawing/2014/main" val="10001"/>
                  </a:ext>
                </a:extLst>
              </a:tr>
              <a:tr h="478443">
                <a:tc>
                  <a:txBody>
                    <a:bodyPr/>
                    <a:lstStyle/>
                    <a:p>
                      <a:pPr>
                        <a:spcAft>
                          <a:spcPts val="0"/>
                        </a:spcAft>
                      </a:pPr>
                      <a:r>
                        <a:rPr lang="tr-TR" sz="1200" b="1">
                          <a:solidFill>
                            <a:schemeClr val="tx1">
                              <a:lumMod val="75000"/>
                              <a:lumOff val="25000"/>
                            </a:schemeClr>
                          </a:solidFill>
                          <a:effectLst/>
                          <a:latin typeface="Calibri"/>
                          <a:ea typeface="Calibri"/>
                          <a:cs typeface="Calibri"/>
                        </a:rPr>
                        <a:t>İşitme Engelliler İçin Yardım </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ASPB Alo 183 (Sabah 8 – Akşam 6) 0 549 441 2 144</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ASPB Alo 144 (Sabah 8 – Akşam 6) 0 549 381 0 183</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extLst>
                  <a:ext uri="{0D108BD9-81ED-4DB2-BD59-A6C34878D82A}">
                    <a16:rowId xmlns:a16="http://schemas.microsoft.com/office/drawing/2014/main" val="10002"/>
                  </a:ext>
                </a:extLst>
              </a:tr>
              <a:tr h="851592">
                <a:tc>
                  <a:txBody>
                    <a:bodyPr/>
                    <a:lstStyle/>
                    <a:p>
                      <a:pPr>
                        <a:spcAft>
                          <a:spcPts val="0"/>
                        </a:spcAft>
                      </a:pPr>
                      <a:r>
                        <a:rPr lang="tr-TR" sz="1200" b="1" dirty="0">
                          <a:solidFill>
                            <a:schemeClr val="tx1">
                              <a:lumMod val="75000"/>
                              <a:lumOff val="25000"/>
                            </a:schemeClr>
                          </a:solidFill>
                          <a:effectLst/>
                          <a:latin typeface="Calibri"/>
                          <a:ea typeface="Calibri"/>
                          <a:cs typeface="Calibri"/>
                        </a:rPr>
                        <a:t>Kadına Yönelik Şiddet / Aile İçi / Toplumsal Cinsiyete Dayalı Şiddet </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Gaziantep Şiddet Önleme ve İzleme Merkezi </a:t>
                      </a:r>
                      <a:r>
                        <a:rPr lang="tr-TR" sz="1200" b="1" dirty="0">
                          <a:solidFill>
                            <a:schemeClr val="tx1">
                              <a:lumMod val="75000"/>
                              <a:lumOff val="25000"/>
                            </a:schemeClr>
                          </a:solidFill>
                          <a:effectLst/>
                          <a:latin typeface="Calibri"/>
                          <a:ea typeface="Calibri"/>
                          <a:cs typeface="Calibri"/>
                        </a:rPr>
                        <a:t>(ŞÖNİM): 0 342 220 71 10</a:t>
                      </a:r>
                      <a:r>
                        <a:rPr lang="tr-TR" sz="1200" dirty="0">
                          <a:solidFill>
                            <a:schemeClr val="tx1">
                              <a:lumMod val="75000"/>
                              <a:lumOff val="25000"/>
                            </a:schemeClr>
                          </a:solidFill>
                          <a:effectLst/>
                          <a:latin typeface="Calibri"/>
                          <a:ea typeface="Calibri"/>
                          <a:cs typeface="Calibri"/>
                        </a:rPr>
                        <a:t> (aile içi şiddet ve kadına yönelik şiddet) </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dirty="0">
                          <a:solidFill>
                            <a:schemeClr val="tx1">
                              <a:lumMod val="75000"/>
                              <a:lumOff val="25000"/>
                            </a:schemeClr>
                          </a:solidFill>
                          <a:effectLst/>
                          <a:latin typeface="Calibri"/>
                          <a:ea typeface="Calibri"/>
                          <a:cs typeface="Calibri"/>
                        </a:rPr>
                        <a:t>Alo 183 (24 saat)</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dirty="0">
                          <a:solidFill>
                            <a:schemeClr val="tx1">
                              <a:lumMod val="75000"/>
                              <a:lumOff val="25000"/>
                            </a:schemeClr>
                          </a:solidFill>
                          <a:effectLst/>
                          <a:latin typeface="Calibri"/>
                          <a:ea typeface="Calibri"/>
                          <a:cs typeface="Calibri"/>
                        </a:rPr>
                        <a:t>Aile İçi Şiddet Hattı 7/24: 0 549 656 96 </a:t>
                      </a:r>
                      <a:r>
                        <a:rPr lang="tr-TR" sz="1200" dirty="0" smtClean="0">
                          <a:solidFill>
                            <a:schemeClr val="tx1">
                              <a:lumMod val="75000"/>
                              <a:lumOff val="25000"/>
                            </a:schemeClr>
                          </a:solidFill>
                          <a:effectLst/>
                          <a:latin typeface="Calibri"/>
                          <a:ea typeface="Calibri"/>
                          <a:cs typeface="Calibri"/>
                        </a:rPr>
                        <a:t>96</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extLst>
                  <a:ext uri="{0D108BD9-81ED-4DB2-BD59-A6C34878D82A}">
                    <a16:rowId xmlns:a16="http://schemas.microsoft.com/office/drawing/2014/main" val="10003"/>
                  </a:ext>
                </a:extLst>
              </a:tr>
              <a:tr h="471056">
                <a:tc>
                  <a:txBody>
                    <a:bodyPr/>
                    <a:lstStyle/>
                    <a:p>
                      <a:pPr>
                        <a:spcAft>
                          <a:spcPts val="0"/>
                        </a:spcAft>
                      </a:pPr>
                      <a:r>
                        <a:rPr lang="tr-TR" sz="1200" b="1">
                          <a:solidFill>
                            <a:schemeClr val="tx1">
                              <a:lumMod val="75000"/>
                              <a:lumOff val="25000"/>
                            </a:schemeClr>
                          </a:solidFill>
                          <a:effectLst/>
                          <a:latin typeface="Calibri"/>
                          <a:ea typeface="Calibri"/>
                          <a:cs typeface="Calibri"/>
                        </a:rPr>
                        <a:t>Sağlık</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Çocuk İzlem Merkezi (ÇİM): 0 342 360 08 88 (2980)</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Hastaneler</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extLst>
                  <a:ext uri="{0D108BD9-81ED-4DB2-BD59-A6C34878D82A}">
                    <a16:rowId xmlns:a16="http://schemas.microsoft.com/office/drawing/2014/main" val="10004"/>
                  </a:ext>
                </a:extLst>
              </a:tr>
              <a:tr h="437607">
                <a:tc>
                  <a:txBody>
                    <a:bodyPr/>
                    <a:lstStyle/>
                    <a:p>
                      <a:pPr>
                        <a:spcAft>
                          <a:spcPts val="0"/>
                        </a:spcAft>
                      </a:pPr>
                      <a:r>
                        <a:rPr lang="tr-TR" sz="1200" b="1">
                          <a:solidFill>
                            <a:schemeClr val="tx1">
                              <a:lumMod val="75000"/>
                              <a:lumOff val="25000"/>
                            </a:schemeClr>
                          </a:solidFill>
                          <a:effectLst/>
                          <a:latin typeface="Calibri"/>
                          <a:ea typeface="Calibri"/>
                          <a:cs typeface="Calibri"/>
                        </a:rPr>
                        <a:t>Güvenlik</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En yakın polis veya jandarma karakolu</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İl / İlçe emniyet müdürlükleri </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extLst>
                  <a:ext uri="{0D108BD9-81ED-4DB2-BD59-A6C34878D82A}">
                    <a16:rowId xmlns:a16="http://schemas.microsoft.com/office/drawing/2014/main" val="10005"/>
                  </a:ext>
                </a:extLst>
              </a:tr>
              <a:tr h="427182">
                <a:tc>
                  <a:txBody>
                    <a:bodyPr/>
                    <a:lstStyle/>
                    <a:p>
                      <a:pPr>
                        <a:spcAft>
                          <a:spcPts val="0"/>
                        </a:spcAft>
                      </a:pPr>
                      <a:r>
                        <a:rPr lang="tr-TR" sz="1200" b="1">
                          <a:solidFill>
                            <a:schemeClr val="tx1">
                              <a:lumMod val="75000"/>
                              <a:lumOff val="25000"/>
                            </a:schemeClr>
                          </a:solidFill>
                          <a:effectLst/>
                          <a:latin typeface="Calibri"/>
                          <a:ea typeface="Calibri"/>
                          <a:cs typeface="Calibri"/>
                        </a:rPr>
                        <a:t>Psikososyal Destek</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ASPB İl Müdürlüğü</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Sivil Toplum Örgütleri</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extLst>
                  <a:ext uri="{0D108BD9-81ED-4DB2-BD59-A6C34878D82A}">
                    <a16:rowId xmlns:a16="http://schemas.microsoft.com/office/drawing/2014/main" val="10006"/>
                  </a:ext>
                </a:extLst>
              </a:tr>
              <a:tr h="450273">
                <a:tc>
                  <a:txBody>
                    <a:bodyPr/>
                    <a:lstStyle/>
                    <a:p>
                      <a:pPr>
                        <a:spcAft>
                          <a:spcPts val="0"/>
                        </a:spcAft>
                      </a:pPr>
                      <a:r>
                        <a:rPr lang="tr-TR" sz="1200" b="1" dirty="0">
                          <a:solidFill>
                            <a:schemeClr val="tx1">
                              <a:lumMod val="75000"/>
                              <a:lumOff val="25000"/>
                            </a:schemeClr>
                          </a:solidFill>
                          <a:effectLst/>
                          <a:latin typeface="Calibri"/>
                          <a:ea typeface="Calibri"/>
                          <a:cs typeface="Calibri"/>
                        </a:rPr>
                        <a:t>Adli yardım ve yasal süreçte destek</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İl Baroları. Gaziantep Barosu: 0 342 230 63 72</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ŞÖNİM Gaziantep: 0 342 220 71 10</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extLst>
                  <a:ext uri="{0D108BD9-81ED-4DB2-BD59-A6C34878D82A}">
                    <a16:rowId xmlns:a16="http://schemas.microsoft.com/office/drawing/2014/main" val="10007"/>
                  </a:ext>
                </a:extLst>
              </a:tr>
              <a:tr h="381000">
                <a:tc>
                  <a:txBody>
                    <a:bodyPr/>
                    <a:lstStyle/>
                    <a:p>
                      <a:pPr>
                        <a:spcAft>
                          <a:spcPts val="0"/>
                        </a:spcAft>
                      </a:pPr>
                      <a:r>
                        <a:rPr lang="tr-TR" sz="1200" b="1" dirty="0">
                          <a:solidFill>
                            <a:schemeClr val="tx1">
                              <a:lumMod val="75000"/>
                              <a:lumOff val="25000"/>
                            </a:schemeClr>
                          </a:solidFill>
                          <a:effectLst/>
                          <a:latin typeface="Calibri"/>
                          <a:ea typeface="Calibri"/>
                          <a:cs typeface="Calibri"/>
                        </a:rPr>
                        <a:t>Örgün eğitim</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1200"/>
                        </a:spcAft>
                      </a:pPr>
                      <a:r>
                        <a:rPr lang="tr-TR" sz="1200" dirty="0">
                          <a:solidFill>
                            <a:schemeClr val="tx1">
                              <a:lumMod val="75000"/>
                              <a:lumOff val="25000"/>
                            </a:schemeClr>
                          </a:solidFill>
                          <a:effectLst/>
                          <a:latin typeface="Calibri"/>
                          <a:ea typeface="Calibri"/>
                          <a:cs typeface="Calibri"/>
                        </a:rPr>
                        <a:t>İl Milli Eğitim </a:t>
                      </a:r>
                      <a:r>
                        <a:rPr lang="tr-TR" sz="1200" dirty="0" smtClean="0">
                          <a:solidFill>
                            <a:schemeClr val="tx1">
                              <a:lumMod val="75000"/>
                              <a:lumOff val="25000"/>
                            </a:schemeClr>
                          </a:solidFill>
                          <a:effectLst/>
                          <a:latin typeface="Calibri"/>
                          <a:ea typeface="Calibri"/>
                          <a:cs typeface="Calibri"/>
                        </a:rPr>
                        <a:t>Müdürlükleri</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3383708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7"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Evliliklerinde Sevk</a:t>
            </a:r>
            <a:endParaRPr lang="en-US" sz="2600" b="1" dirty="0">
              <a:solidFill>
                <a:srgbClr val="0A59AB"/>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1292953717"/>
              </p:ext>
            </p:extLst>
          </p:nvPr>
        </p:nvGraphicFramePr>
        <p:xfrm>
          <a:off x="745837" y="1589903"/>
          <a:ext cx="7712363" cy="3520110"/>
        </p:xfrm>
        <a:graphic>
          <a:graphicData uri="http://schemas.openxmlformats.org/drawingml/2006/table">
            <a:tbl>
              <a:tblPr firstRow="1" bandRow="1">
                <a:tableStyleId>{5C22544A-7EE6-4342-B048-85BDC9FD1C3A}</a:tableStyleId>
              </a:tblPr>
              <a:tblGrid>
                <a:gridCol w="3017981">
                  <a:extLst>
                    <a:ext uri="{9D8B030D-6E8A-4147-A177-3AD203B41FA5}">
                      <a16:colId xmlns:a16="http://schemas.microsoft.com/office/drawing/2014/main" val="20000"/>
                    </a:ext>
                  </a:extLst>
                </a:gridCol>
                <a:gridCol w="4694382">
                  <a:extLst>
                    <a:ext uri="{9D8B030D-6E8A-4147-A177-3AD203B41FA5}">
                      <a16:colId xmlns:a16="http://schemas.microsoft.com/office/drawing/2014/main" val="20001"/>
                    </a:ext>
                  </a:extLst>
                </a:gridCol>
              </a:tblGrid>
              <a:tr h="359896">
                <a:tc>
                  <a:txBody>
                    <a:bodyPr/>
                    <a:lstStyle/>
                    <a:p>
                      <a:r>
                        <a:rPr lang="tr-TR" sz="1300" i="0" dirty="0" smtClean="0"/>
                        <a:t>İHTİYAÇ</a:t>
                      </a:r>
                      <a:endParaRPr lang="en-US" sz="1300" i="0" dirty="0"/>
                    </a:p>
                  </a:txBody>
                  <a:tcPr>
                    <a:solidFill>
                      <a:srgbClr val="E45A1E"/>
                    </a:solidFill>
                  </a:tcPr>
                </a:tc>
                <a:tc>
                  <a:txBody>
                    <a:bodyPr/>
                    <a:lstStyle/>
                    <a:p>
                      <a:r>
                        <a:rPr lang="tr-TR" sz="1300" i="0" dirty="0" smtClean="0"/>
                        <a:t>İLGİLİ KURUM</a:t>
                      </a:r>
                      <a:endParaRPr lang="en-US" sz="1300" i="0" dirty="0"/>
                    </a:p>
                  </a:txBody>
                  <a:tcPr>
                    <a:solidFill>
                      <a:srgbClr val="E45A1E"/>
                    </a:solidFill>
                  </a:tcPr>
                </a:tc>
                <a:extLst>
                  <a:ext uri="{0D108BD9-81ED-4DB2-BD59-A6C34878D82A}">
                    <a16:rowId xmlns:a16="http://schemas.microsoft.com/office/drawing/2014/main" val="10000"/>
                  </a:ext>
                </a:extLst>
              </a:tr>
              <a:tr h="890383">
                <a:tc>
                  <a:txBody>
                    <a:bodyPr/>
                    <a:lstStyle/>
                    <a:p>
                      <a:pPr>
                        <a:spcAft>
                          <a:spcPts val="0"/>
                        </a:spcAft>
                      </a:pPr>
                      <a:r>
                        <a:rPr lang="tr-TR" sz="1200" b="1">
                          <a:solidFill>
                            <a:schemeClr val="tx1">
                              <a:lumMod val="75000"/>
                              <a:lumOff val="25000"/>
                            </a:schemeClr>
                          </a:solidFill>
                          <a:effectLst/>
                          <a:latin typeface="Calibri"/>
                          <a:ea typeface="Calibri"/>
                          <a:cs typeface="Calibri"/>
                        </a:rPr>
                        <a:t>Yaygın eğitim</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b="1" dirty="0">
                          <a:solidFill>
                            <a:schemeClr val="tx1">
                              <a:lumMod val="75000"/>
                              <a:lumOff val="25000"/>
                            </a:schemeClr>
                          </a:solidFill>
                          <a:effectLst/>
                          <a:latin typeface="Calibri"/>
                          <a:ea typeface="Calibri"/>
                          <a:cs typeface="Calibri"/>
                        </a:rPr>
                        <a:t>İl Milli Eğitim Müdürlükleri</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b="1" dirty="0">
                          <a:solidFill>
                            <a:schemeClr val="tx1">
                              <a:lumMod val="75000"/>
                              <a:lumOff val="25000"/>
                            </a:schemeClr>
                          </a:solidFill>
                          <a:effectLst/>
                          <a:latin typeface="Calibri"/>
                          <a:ea typeface="Calibri"/>
                          <a:cs typeface="Calibri"/>
                        </a:rPr>
                        <a:t>Toplum Merkezleri</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b="1" dirty="0">
                          <a:solidFill>
                            <a:schemeClr val="tx1">
                              <a:lumMod val="75000"/>
                              <a:lumOff val="25000"/>
                            </a:schemeClr>
                          </a:solidFill>
                          <a:effectLst/>
                          <a:latin typeface="Calibri"/>
                          <a:ea typeface="Calibri"/>
                          <a:cs typeface="Calibri"/>
                        </a:rPr>
                        <a:t>Meslek Kursu Merkezleri</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b="1" dirty="0">
                          <a:solidFill>
                            <a:schemeClr val="tx1">
                              <a:lumMod val="75000"/>
                              <a:lumOff val="25000"/>
                            </a:schemeClr>
                          </a:solidFill>
                          <a:effectLst/>
                          <a:latin typeface="Calibri"/>
                          <a:ea typeface="Calibri"/>
                          <a:cs typeface="Calibri"/>
                        </a:rPr>
                        <a:t>Sivil Toplum Örgütleri</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extLst>
                  <a:ext uri="{0D108BD9-81ED-4DB2-BD59-A6C34878D82A}">
                    <a16:rowId xmlns:a16="http://schemas.microsoft.com/office/drawing/2014/main" val="10001"/>
                  </a:ext>
                </a:extLst>
              </a:tr>
              <a:tr h="840045">
                <a:tc>
                  <a:txBody>
                    <a:bodyPr/>
                    <a:lstStyle/>
                    <a:p>
                      <a:pPr>
                        <a:spcAft>
                          <a:spcPts val="0"/>
                        </a:spcAft>
                      </a:pPr>
                      <a:r>
                        <a:rPr lang="tr-TR" sz="1200" b="1">
                          <a:solidFill>
                            <a:schemeClr val="tx1">
                              <a:lumMod val="75000"/>
                              <a:lumOff val="25000"/>
                            </a:schemeClr>
                          </a:solidFill>
                          <a:effectLst/>
                          <a:latin typeface="Calibri"/>
                          <a:ea typeface="Calibri"/>
                          <a:cs typeface="Calibri"/>
                        </a:rPr>
                        <a:t>Maddi destek</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Sosyal Yardımlaşma ve Dayanışma Vakıfları</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dirty="0">
                          <a:solidFill>
                            <a:schemeClr val="tx1">
                              <a:lumMod val="75000"/>
                              <a:lumOff val="25000"/>
                            </a:schemeClr>
                          </a:solidFill>
                          <a:effectLst/>
                          <a:latin typeface="Calibri"/>
                          <a:ea typeface="Calibri"/>
                          <a:cs typeface="Calibri"/>
                        </a:rPr>
                        <a:t>Büyükşehir ve İlçe Belediyeleri</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dirty="0">
                          <a:solidFill>
                            <a:schemeClr val="tx1">
                              <a:lumMod val="75000"/>
                              <a:lumOff val="25000"/>
                            </a:schemeClr>
                          </a:solidFill>
                          <a:effectLst/>
                          <a:latin typeface="Calibri"/>
                          <a:ea typeface="Calibri"/>
                          <a:cs typeface="Calibri"/>
                        </a:rPr>
                        <a:t>ŞÖNİM (Şiddete uğrayanlar için maddi yardımlar)</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Alo 144 ASPB sosyal destek hattı </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extLst>
                  <a:ext uri="{0D108BD9-81ED-4DB2-BD59-A6C34878D82A}">
                    <a16:rowId xmlns:a16="http://schemas.microsoft.com/office/drawing/2014/main" val="10002"/>
                  </a:ext>
                </a:extLst>
              </a:tr>
              <a:tr h="674252">
                <a:tc>
                  <a:txBody>
                    <a:bodyPr/>
                    <a:lstStyle/>
                    <a:p>
                      <a:pPr>
                        <a:spcAft>
                          <a:spcPts val="0"/>
                        </a:spcAft>
                      </a:pPr>
                      <a:r>
                        <a:rPr lang="tr-TR" sz="1200" b="1" dirty="0">
                          <a:solidFill>
                            <a:schemeClr val="tx1">
                              <a:lumMod val="75000"/>
                              <a:lumOff val="25000"/>
                            </a:schemeClr>
                          </a:solidFill>
                          <a:effectLst/>
                          <a:latin typeface="Calibri"/>
                          <a:ea typeface="Calibri"/>
                          <a:cs typeface="Calibri"/>
                        </a:rPr>
                        <a:t>Bilgi / danışma </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Toplum merkezleri</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dirty="0">
                          <a:solidFill>
                            <a:schemeClr val="tx1">
                              <a:lumMod val="75000"/>
                              <a:lumOff val="25000"/>
                            </a:schemeClr>
                          </a:solidFill>
                          <a:effectLst/>
                          <a:latin typeface="Calibri"/>
                          <a:ea typeface="Calibri"/>
                          <a:cs typeface="Calibri"/>
                        </a:rPr>
                        <a:t>Çocuk dostu alanlar</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Çok amaçlı destek </a:t>
                      </a:r>
                      <a:r>
                        <a:rPr lang="tr-TR" sz="1200" dirty="0" smtClean="0">
                          <a:solidFill>
                            <a:schemeClr val="tx1">
                              <a:lumMod val="75000"/>
                              <a:lumOff val="25000"/>
                            </a:schemeClr>
                          </a:solidFill>
                          <a:effectLst/>
                          <a:latin typeface="Calibri"/>
                          <a:ea typeface="Calibri"/>
                          <a:cs typeface="Calibri"/>
                        </a:rPr>
                        <a:t>merkezleri</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extLst>
                  <a:ext uri="{0D108BD9-81ED-4DB2-BD59-A6C34878D82A}">
                    <a16:rowId xmlns:a16="http://schemas.microsoft.com/office/drawing/2014/main" val="10003"/>
                  </a:ext>
                </a:extLst>
              </a:tr>
              <a:tr h="471056">
                <a:tc>
                  <a:txBody>
                    <a:bodyPr/>
                    <a:lstStyle/>
                    <a:p>
                      <a:pPr>
                        <a:spcAft>
                          <a:spcPts val="0"/>
                        </a:spcAft>
                      </a:pPr>
                      <a:r>
                        <a:rPr lang="tr-TR" sz="1200" b="1" dirty="0">
                          <a:solidFill>
                            <a:schemeClr val="tx1">
                              <a:lumMod val="75000"/>
                              <a:lumOff val="25000"/>
                            </a:schemeClr>
                          </a:solidFill>
                          <a:effectLst/>
                          <a:latin typeface="Calibri"/>
                          <a:ea typeface="Calibri"/>
                          <a:cs typeface="Calibri"/>
                        </a:rPr>
                        <a:t>Tercüme </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Sağlık Bakanlığı tercüme hattı 444 47 28 (7/24)</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444 74 08 (Arapça tercüme hattı 9.30-17.00)</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extLst>
                  <a:ext uri="{0D108BD9-81ED-4DB2-BD59-A6C34878D82A}">
                    <a16:rowId xmlns:a16="http://schemas.microsoft.com/office/drawing/2014/main" val="10004"/>
                  </a:ext>
                </a:extLst>
              </a:tr>
              <a:tr h="284478">
                <a:tc>
                  <a:txBody>
                    <a:bodyPr/>
                    <a:lstStyle/>
                    <a:p>
                      <a:pPr>
                        <a:spcAft>
                          <a:spcPts val="0"/>
                        </a:spcAft>
                      </a:pPr>
                      <a:r>
                        <a:rPr lang="tr-TR" sz="1200" b="1">
                          <a:solidFill>
                            <a:schemeClr val="tx1">
                              <a:lumMod val="75000"/>
                              <a:lumOff val="25000"/>
                            </a:schemeClr>
                          </a:solidFill>
                          <a:effectLst/>
                          <a:latin typeface="Calibri"/>
                          <a:ea typeface="Calibri"/>
                          <a:cs typeface="Calibri"/>
                        </a:rPr>
                        <a:t>Kayıt</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1200"/>
                        </a:spcAft>
                      </a:pPr>
                      <a:r>
                        <a:rPr lang="tr-TR" sz="1200" dirty="0">
                          <a:solidFill>
                            <a:schemeClr val="tx1">
                              <a:lumMod val="75000"/>
                              <a:lumOff val="25000"/>
                            </a:schemeClr>
                          </a:solidFill>
                          <a:effectLst/>
                          <a:latin typeface="Calibri"/>
                          <a:ea typeface="Calibri"/>
                          <a:cs typeface="Calibri"/>
                        </a:rPr>
                        <a:t>İl Emniyet Müdürlüğü Yabancılar Şubesi, İl Göç İdaresi</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5617145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34320" y="1885669"/>
            <a:ext cx="8041639" cy="3706753"/>
          </a:xfrm>
        </p:spPr>
        <p:txBody>
          <a:bodyPr>
            <a:noAutofit/>
          </a:bodyPr>
          <a:lstStyle/>
          <a:p>
            <a:pPr marL="285750" indent="-285750" algn="l">
              <a:buFont typeface="Arial"/>
              <a:buChar char="•"/>
            </a:pPr>
            <a:r>
              <a:rPr lang="tr-TR" sz="1800" b="1" dirty="0">
                <a:solidFill>
                  <a:schemeClr val="tx1">
                    <a:lumMod val="75000"/>
                    <a:lumOff val="25000"/>
                  </a:schemeClr>
                </a:solidFill>
              </a:rPr>
              <a:t>Sevk ve müdahale süreçlerine aileyi dahil etmek, çocuğun yüksek yararına uygun olup olmadığına göre değişebilen bir karardır. </a:t>
            </a:r>
          </a:p>
          <a:p>
            <a:pPr marL="285750" indent="-285750" algn="l">
              <a:buFont typeface="Arial"/>
              <a:buChar char="•"/>
            </a:pPr>
            <a:r>
              <a:rPr lang="en-US" sz="1800" b="1" dirty="0">
                <a:solidFill>
                  <a:schemeClr val="tx1">
                    <a:lumMod val="75000"/>
                    <a:lumOff val="25000"/>
                  </a:schemeClr>
                </a:solidFill>
              </a:rPr>
              <a:t>15 </a:t>
            </a:r>
            <a:r>
              <a:rPr lang="en-US" sz="1800" b="1" dirty="0" err="1">
                <a:solidFill>
                  <a:schemeClr val="tx1">
                    <a:lumMod val="75000"/>
                    <a:lumOff val="25000"/>
                  </a:schemeClr>
                </a:solidFill>
              </a:rPr>
              <a:t>yaşından</a:t>
            </a:r>
            <a:r>
              <a:rPr lang="en-US" sz="1800" b="1" dirty="0">
                <a:solidFill>
                  <a:schemeClr val="tx1">
                    <a:lumMod val="75000"/>
                    <a:lumOff val="25000"/>
                  </a:schemeClr>
                </a:solidFill>
              </a:rPr>
              <a:t> </a:t>
            </a:r>
            <a:r>
              <a:rPr lang="en-US" sz="1800" b="1" dirty="0" err="1">
                <a:solidFill>
                  <a:schemeClr val="tx1">
                    <a:lumMod val="75000"/>
                    <a:lumOff val="25000"/>
                  </a:schemeClr>
                </a:solidFill>
              </a:rPr>
              <a:t>küçük</a:t>
            </a:r>
            <a:r>
              <a:rPr lang="en-US" sz="1800" b="1" dirty="0">
                <a:solidFill>
                  <a:schemeClr val="tx1">
                    <a:lumMod val="75000"/>
                    <a:lumOff val="25000"/>
                  </a:schemeClr>
                </a:solidFill>
              </a:rPr>
              <a:t> </a:t>
            </a:r>
            <a:r>
              <a:rPr lang="en-US" sz="1800" b="1" dirty="0" err="1">
                <a:solidFill>
                  <a:schemeClr val="tx1">
                    <a:lumMod val="75000"/>
                    <a:lumOff val="25000"/>
                  </a:schemeClr>
                </a:solidFill>
              </a:rPr>
              <a:t>bir</a:t>
            </a:r>
            <a:r>
              <a:rPr lang="en-US" sz="1800" b="1" dirty="0">
                <a:solidFill>
                  <a:schemeClr val="tx1">
                    <a:lumMod val="75000"/>
                    <a:lumOff val="25000"/>
                  </a:schemeClr>
                </a:solidFill>
              </a:rPr>
              <a:t> </a:t>
            </a:r>
            <a:r>
              <a:rPr lang="en-US" sz="1800" b="1" dirty="0" err="1">
                <a:solidFill>
                  <a:schemeClr val="tx1">
                    <a:lumMod val="75000"/>
                    <a:lumOff val="25000"/>
                  </a:schemeClr>
                </a:solidFill>
              </a:rPr>
              <a:t>çocuk</a:t>
            </a:r>
            <a:r>
              <a:rPr lang="en-US" sz="1800" b="1" dirty="0">
                <a:solidFill>
                  <a:schemeClr val="tx1">
                    <a:lumMod val="75000"/>
                    <a:lumOff val="25000"/>
                  </a:schemeClr>
                </a:solidFill>
              </a:rPr>
              <a:t> </a:t>
            </a:r>
            <a:r>
              <a:rPr lang="en-US" sz="1800" b="1" dirty="0" err="1">
                <a:solidFill>
                  <a:schemeClr val="tx1">
                    <a:lumMod val="75000"/>
                    <a:lumOff val="25000"/>
                  </a:schemeClr>
                </a:solidFill>
              </a:rPr>
              <a:t>onay</a:t>
            </a:r>
            <a:r>
              <a:rPr lang="en-US" sz="1800" b="1" dirty="0">
                <a:solidFill>
                  <a:schemeClr val="tx1">
                    <a:lumMod val="75000"/>
                    <a:lumOff val="25000"/>
                  </a:schemeClr>
                </a:solidFill>
              </a:rPr>
              <a:t> </a:t>
            </a:r>
            <a:r>
              <a:rPr lang="en-US" sz="1800" b="1" dirty="0" err="1">
                <a:solidFill>
                  <a:schemeClr val="tx1">
                    <a:lumMod val="75000"/>
                    <a:lumOff val="25000"/>
                  </a:schemeClr>
                </a:solidFill>
              </a:rPr>
              <a:t>vermiyorsa</a:t>
            </a:r>
            <a:r>
              <a:rPr lang="en-US" sz="1800" b="1" dirty="0">
                <a:solidFill>
                  <a:schemeClr val="tx1">
                    <a:lumMod val="75000"/>
                    <a:lumOff val="25000"/>
                  </a:schemeClr>
                </a:solidFill>
              </a:rPr>
              <a:t> </a:t>
            </a:r>
            <a:r>
              <a:rPr lang="en-US" sz="1800" b="1" dirty="0" err="1">
                <a:solidFill>
                  <a:schemeClr val="tx1">
                    <a:lumMod val="75000"/>
                    <a:lumOff val="25000"/>
                  </a:schemeClr>
                </a:solidFill>
              </a:rPr>
              <a:t>fakat</a:t>
            </a:r>
            <a:r>
              <a:rPr lang="en-US" sz="1800" b="1" dirty="0">
                <a:solidFill>
                  <a:schemeClr val="tx1">
                    <a:lumMod val="75000"/>
                    <a:lumOff val="25000"/>
                  </a:schemeClr>
                </a:solidFill>
              </a:rPr>
              <a:t> </a:t>
            </a:r>
            <a:r>
              <a:rPr lang="en-US" sz="1800" b="1" dirty="0" err="1">
                <a:solidFill>
                  <a:schemeClr val="tx1">
                    <a:lumMod val="75000"/>
                    <a:lumOff val="25000"/>
                  </a:schemeClr>
                </a:solidFill>
              </a:rPr>
              <a:t>bak</a:t>
            </a:r>
            <a:r>
              <a:rPr lang="tr-TR" sz="1800" b="1" dirty="0" err="1">
                <a:solidFill>
                  <a:schemeClr val="tx1">
                    <a:lumMod val="75000"/>
                    <a:lumOff val="25000"/>
                  </a:schemeClr>
                </a:solidFill>
              </a:rPr>
              <a:t>makla</a:t>
            </a:r>
            <a:r>
              <a:rPr lang="tr-TR" sz="1800" b="1" dirty="0">
                <a:solidFill>
                  <a:schemeClr val="tx1">
                    <a:lumMod val="75000"/>
                    <a:lumOff val="25000"/>
                  </a:schemeClr>
                </a:solidFill>
              </a:rPr>
              <a:t> </a:t>
            </a:r>
            <a:r>
              <a:rPr lang="tr-TR" sz="1800" b="1" dirty="0" err="1">
                <a:solidFill>
                  <a:schemeClr val="tx1">
                    <a:lumMod val="75000"/>
                    <a:lumOff val="25000"/>
                  </a:schemeClr>
                </a:solidFill>
              </a:rPr>
              <a:t>yükümkü</a:t>
            </a:r>
            <a:r>
              <a:rPr lang="tr-TR" sz="1800" b="1" dirty="0">
                <a:solidFill>
                  <a:schemeClr val="tx1">
                    <a:lumMod val="75000"/>
                    <a:lumOff val="25000"/>
                  </a:schemeClr>
                </a:solidFill>
              </a:rPr>
              <a:t> olduğu kişi</a:t>
            </a:r>
            <a:r>
              <a:rPr lang="en-US" sz="1800" b="1" dirty="0">
                <a:solidFill>
                  <a:schemeClr val="tx1">
                    <a:lumMod val="75000"/>
                    <a:lumOff val="25000"/>
                  </a:schemeClr>
                </a:solidFill>
              </a:rPr>
              <a:t> </a:t>
            </a:r>
            <a:r>
              <a:rPr lang="en-US" sz="1800" b="1" dirty="0" err="1">
                <a:solidFill>
                  <a:schemeClr val="tx1">
                    <a:lumMod val="75000"/>
                    <a:lumOff val="25000"/>
                  </a:schemeClr>
                </a:solidFill>
              </a:rPr>
              <a:t>veriyorsa</a:t>
            </a:r>
            <a:r>
              <a:rPr lang="tr-TR" sz="1800" b="1" dirty="0">
                <a:solidFill>
                  <a:schemeClr val="tx1">
                    <a:lumMod val="75000"/>
                    <a:lumOff val="25000"/>
                  </a:schemeClr>
                </a:solidFill>
              </a:rPr>
              <a:t> </a:t>
            </a:r>
            <a:r>
              <a:rPr lang="en-US" sz="1800" b="1" dirty="0">
                <a:solidFill>
                  <a:schemeClr val="tx1">
                    <a:lumMod val="75000"/>
                    <a:lumOff val="25000"/>
                  </a:schemeClr>
                </a:solidFill>
              </a:rPr>
              <a:t>VEYA </a:t>
            </a:r>
            <a:r>
              <a:rPr lang="tr-TR" sz="1800" b="1" dirty="0">
                <a:solidFill>
                  <a:schemeClr val="tx1">
                    <a:lumMod val="75000"/>
                    <a:lumOff val="25000"/>
                  </a:schemeClr>
                </a:solidFill>
              </a:rPr>
              <a:t>her ikisi de </a:t>
            </a:r>
            <a:r>
              <a:rPr lang="en-US" sz="1800" b="1" dirty="0" err="1">
                <a:solidFill>
                  <a:schemeClr val="tx1">
                    <a:lumMod val="75000"/>
                    <a:lumOff val="25000"/>
                  </a:schemeClr>
                </a:solidFill>
              </a:rPr>
              <a:t>onay</a:t>
            </a:r>
            <a:r>
              <a:rPr lang="en-US" sz="1800" b="1" dirty="0">
                <a:solidFill>
                  <a:schemeClr val="tx1">
                    <a:lumMod val="75000"/>
                    <a:lumOff val="25000"/>
                  </a:schemeClr>
                </a:solidFill>
              </a:rPr>
              <a:t> </a:t>
            </a:r>
            <a:r>
              <a:rPr lang="en-US" sz="1800" b="1" dirty="0" err="1">
                <a:solidFill>
                  <a:schemeClr val="tx1">
                    <a:lumMod val="75000"/>
                    <a:lumOff val="25000"/>
                  </a:schemeClr>
                </a:solidFill>
              </a:rPr>
              <a:t>vermiyorsa</a:t>
            </a:r>
            <a:r>
              <a:rPr lang="en-US" sz="1800" b="1" dirty="0">
                <a:solidFill>
                  <a:schemeClr val="tx1">
                    <a:lumMod val="75000"/>
                    <a:lumOff val="25000"/>
                  </a:schemeClr>
                </a:solidFill>
              </a:rPr>
              <a:t> VEYA </a:t>
            </a:r>
            <a:r>
              <a:rPr lang="en-US" sz="1800" b="1" dirty="0" err="1">
                <a:solidFill>
                  <a:schemeClr val="tx1">
                    <a:lumMod val="75000"/>
                    <a:lumOff val="25000"/>
                  </a:schemeClr>
                </a:solidFill>
              </a:rPr>
              <a:t>çocuk</a:t>
            </a:r>
            <a:r>
              <a:rPr lang="en-US" sz="1800" b="1" dirty="0">
                <a:solidFill>
                  <a:schemeClr val="tx1">
                    <a:lumMod val="75000"/>
                    <a:lumOff val="25000"/>
                  </a:schemeClr>
                </a:solidFill>
              </a:rPr>
              <a:t> </a:t>
            </a:r>
            <a:r>
              <a:rPr lang="en-US" sz="1800" b="1" dirty="0" err="1">
                <a:solidFill>
                  <a:schemeClr val="tx1">
                    <a:lumMod val="75000"/>
                    <a:lumOff val="25000"/>
                  </a:schemeClr>
                </a:solidFill>
              </a:rPr>
              <a:t>vermiyorsa</a:t>
            </a:r>
            <a:r>
              <a:rPr lang="en-US" sz="1800" b="1" dirty="0">
                <a:solidFill>
                  <a:schemeClr val="tx1">
                    <a:lumMod val="75000"/>
                    <a:lumOff val="25000"/>
                  </a:schemeClr>
                </a:solidFill>
              </a:rPr>
              <a:t>, </a:t>
            </a:r>
            <a:r>
              <a:rPr lang="en-US" sz="1800" dirty="0" err="1">
                <a:solidFill>
                  <a:schemeClr val="tx1">
                    <a:lumMod val="75000"/>
                    <a:lumOff val="25000"/>
                  </a:schemeClr>
                </a:solidFill>
              </a:rPr>
              <a:t>vaka</a:t>
            </a:r>
            <a:r>
              <a:rPr lang="tr-TR" sz="1800" dirty="0">
                <a:solidFill>
                  <a:schemeClr val="tx1">
                    <a:lumMod val="75000"/>
                    <a:lumOff val="25000"/>
                  </a:schemeClr>
                </a:solidFill>
              </a:rPr>
              <a:t> </a:t>
            </a:r>
            <a:r>
              <a:rPr lang="en-US" sz="1800" dirty="0" err="1">
                <a:solidFill>
                  <a:schemeClr val="tx1">
                    <a:lumMod val="75000"/>
                    <a:lumOff val="25000"/>
                  </a:schemeClr>
                </a:solidFill>
              </a:rPr>
              <a:t>çalışanının</a:t>
            </a:r>
            <a:r>
              <a:rPr lang="en-US" sz="1800" dirty="0">
                <a:solidFill>
                  <a:schemeClr val="tx1">
                    <a:lumMod val="75000"/>
                    <a:lumOff val="25000"/>
                  </a:schemeClr>
                </a:solidFill>
              </a:rPr>
              <a:t> </a:t>
            </a:r>
            <a:r>
              <a:rPr lang="en-US" sz="1800" dirty="0" err="1">
                <a:solidFill>
                  <a:schemeClr val="tx1">
                    <a:lumMod val="75000"/>
                    <a:lumOff val="25000"/>
                  </a:schemeClr>
                </a:solidFill>
              </a:rPr>
              <a:t>kararı</a:t>
            </a:r>
            <a:r>
              <a:rPr lang="en-US" sz="1800" dirty="0">
                <a:solidFill>
                  <a:schemeClr val="tx1">
                    <a:lumMod val="75000"/>
                    <a:lumOff val="25000"/>
                  </a:schemeClr>
                </a:solidFill>
              </a:rPr>
              <a:t> </a:t>
            </a:r>
            <a:r>
              <a:rPr lang="en-US" sz="1800" dirty="0" err="1">
                <a:solidFill>
                  <a:schemeClr val="tx1">
                    <a:lumMod val="75000"/>
                    <a:lumOff val="25000"/>
                  </a:schemeClr>
                </a:solidFill>
              </a:rPr>
              <a:t>vaka</a:t>
            </a:r>
            <a:r>
              <a:rPr lang="en-US" sz="1800" dirty="0">
                <a:solidFill>
                  <a:schemeClr val="tx1">
                    <a:lumMod val="75000"/>
                    <a:lumOff val="25000"/>
                  </a:schemeClr>
                </a:solidFill>
              </a:rPr>
              <a:t> </a:t>
            </a:r>
            <a:r>
              <a:rPr lang="en-US" sz="1800" dirty="0" err="1">
                <a:solidFill>
                  <a:schemeClr val="tx1">
                    <a:lumMod val="75000"/>
                    <a:lumOff val="25000"/>
                  </a:schemeClr>
                </a:solidFill>
              </a:rPr>
              <a:t>bazında</a:t>
            </a:r>
            <a:r>
              <a:rPr lang="en-US" sz="1800" dirty="0">
                <a:solidFill>
                  <a:schemeClr val="tx1">
                    <a:lumMod val="75000"/>
                    <a:lumOff val="25000"/>
                  </a:schemeClr>
                </a:solidFill>
              </a:rPr>
              <a:t> </a:t>
            </a:r>
            <a:r>
              <a:rPr lang="en-US" sz="1800" dirty="0" err="1">
                <a:solidFill>
                  <a:schemeClr val="tx1">
                    <a:lumMod val="75000"/>
                    <a:lumOff val="25000"/>
                  </a:schemeClr>
                </a:solidFill>
              </a:rPr>
              <a:t>alması</a:t>
            </a:r>
            <a:r>
              <a:rPr lang="en-US" sz="1800" dirty="0">
                <a:solidFill>
                  <a:schemeClr val="tx1">
                    <a:lumMod val="75000"/>
                    <a:lumOff val="25000"/>
                  </a:schemeClr>
                </a:solidFill>
              </a:rPr>
              <a:t> </a:t>
            </a:r>
            <a:r>
              <a:rPr lang="en-US" sz="1800" dirty="0" err="1">
                <a:solidFill>
                  <a:schemeClr val="tx1">
                    <a:lumMod val="75000"/>
                    <a:lumOff val="25000"/>
                  </a:schemeClr>
                </a:solidFill>
              </a:rPr>
              <a:t>gerekir</a:t>
            </a:r>
            <a:r>
              <a:rPr lang="en-US" sz="1800" dirty="0">
                <a:solidFill>
                  <a:schemeClr val="tx1">
                    <a:lumMod val="75000"/>
                    <a:lumOff val="25000"/>
                  </a:schemeClr>
                </a:solidFill>
              </a:rPr>
              <a:t> </a:t>
            </a:r>
            <a:r>
              <a:rPr lang="en-US" sz="1800" dirty="0" err="1">
                <a:solidFill>
                  <a:schemeClr val="tx1">
                    <a:lumMod val="75000"/>
                    <a:lumOff val="25000"/>
                  </a:schemeClr>
                </a:solidFill>
              </a:rPr>
              <a:t>ve</a:t>
            </a:r>
            <a:r>
              <a:rPr lang="en-US" sz="1800" dirty="0">
                <a:solidFill>
                  <a:schemeClr val="tx1">
                    <a:lumMod val="75000"/>
                    <a:lumOff val="25000"/>
                  </a:schemeClr>
                </a:solidFill>
              </a:rPr>
              <a:t> </a:t>
            </a:r>
            <a:r>
              <a:rPr lang="en-US" sz="1800" dirty="0" err="1">
                <a:solidFill>
                  <a:schemeClr val="tx1">
                    <a:lumMod val="75000"/>
                    <a:lumOff val="25000"/>
                  </a:schemeClr>
                </a:solidFill>
              </a:rPr>
              <a:t>çocuğun</a:t>
            </a:r>
            <a:r>
              <a:rPr lang="en-US" sz="1800" dirty="0">
                <a:solidFill>
                  <a:schemeClr val="tx1">
                    <a:lumMod val="75000"/>
                    <a:lumOff val="25000"/>
                  </a:schemeClr>
                </a:solidFill>
              </a:rPr>
              <a:t> </a:t>
            </a:r>
            <a:r>
              <a:rPr lang="en-US" sz="1800" dirty="0" err="1">
                <a:solidFill>
                  <a:schemeClr val="tx1">
                    <a:lumMod val="75000"/>
                    <a:lumOff val="25000"/>
                  </a:schemeClr>
                </a:solidFill>
              </a:rPr>
              <a:t>yaşına</a:t>
            </a:r>
            <a:r>
              <a:rPr lang="en-US" sz="1800" dirty="0">
                <a:solidFill>
                  <a:schemeClr val="tx1">
                    <a:lumMod val="75000"/>
                    <a:lumOff val="25000"/>
                  </a:schemeClr>
                </a:solidFill>
              </a:rPr>
              <a:t>, </a:t>
            </a:r>
            <a:r>
              <a:rPr lang="en-US" sz="1800" dirty="0" err="1">
                <a:solidFill>
                  <a:schemeClr val="tx1">
                    <a:lumMod val="75000"/>
                    <a:lumOff val="25000"/>
                  </a:schemeClr>
                </a:solidFill>
              </a:rPr>
              <a:t>olgunluk</a:t>
            </a:r>
            <a:r>
              <a:rPr lang="tr-TR" sz="1800" dirty="0">
                <a:solidFill>
                  <a:schemeClr val="tx1">
                    <a:lumMod val="75000"/>
                    <a:lumOff val="25000"/>
                  </a:schemeClr>
                </a:solidFill>
              </a:rPr>
              <a:t> </a:t>
            </a:r>
            <a:r>
              <a:rPr lang="en-US" sz="1800" dirty="0" err="1">
                <a:solidFill>
                  <a:schemeClr val="tx1">
                    <a:lumMod val="75000"/>
                    <a:lumOff val="25000"/>
                  </a:schemeClr>
                </a:solidFill>
              </a:rPr>
              <a:t>düzeyine</a:t>
            </a:r>
            <a:r>
              <a:rPr lang="en-US" sz="1800" dirty="0">
                <a:solidFill>
                  <a:schemeClr val="tx1">
                    <a:lumMod val="75000"/>
                    <a:lumOff val="25000"/>
                  </a:schemeClr>
                </a:solidFill>
              </a:rPr>
              <a:t>, </a:t>
            </a:r>
            <a:r>
              <a:rPr lang="en-US" sz="1800" dirty="0" err="1">
                <a:solidFill>
                  <a:schemeClr val="tx1">
                    <a:lumMod val="75000"/>
                    <a:lumOff val="25000"/>
                  </a:schemeClr>
                </a:solidFill>
              </a:rPr>
              <a:t>kültürel</a:t>
            </a:r>
            <a:r>
              <a:rPr lang="en-US" sz="1800" dirty="0">
                <a:solidFill>
                  <a:schemeClr val="tx1">
                    <a:lumMod val="75000"/>
                    <a:lumOff val="25000"/>
                  </a:schemeClr>
                </a:solidFill>
              </a:rPr>
              <a:t>/</a:t>
            </a:r>
            <a:r>
              <a:rPr lang="en-US" sz="1800" dirty="0" err="1">
                <a:solidFill>
                  <a:schemeClr val="tx1">
                    <a:lumMod val="75000"/>
                    <a:lumOff val="25000"/>
                  </a:schemeClr>
                </a:solidFill>
              </a:rPr>
              <a:t>geleneksel</a:t>
            </a:r>
            <a:r>
              <a:rPr lang="en-US" sz="1800" dirty="0">
                <a:solidFill>
                  <a:schemeClr val="tx1">
                    <a:lumMod val="75000"/>
                    <a:lumOff val="25000"/>
                  </a:schemeClr>
                </a:solidFill>
              </a:rPr>
              <a:t> </a:t>
            </a:r>
            <a:r>
              <a:rPr lang="en-US" sz="1800" dirty="0" err="1">
                <a:solidFill>
                  <a:schemeClr val="tx1">
                    <a:lumMod val="75000"/>
                    <a:lumOff val="25000"/>
                  </a:schemeClr>
                </a:solidFill>
              </a:rPr>
              <a:t>etkenlere</a:t>
            </a:r>
            <a:r>
              <a:rPr lang="en-US" sz="1800" dirty="0">
                <a:solidFill>
                  <a:schemeClr val="tx1">
                    <a:lumMod val="75000"/>
                    <a:lumOff val="25000"/>
                  </a:schemeClr>
                </a:solidFill>
              </a:rPr>
              <a:t>, </a:t>
            </a:r>
            <a:r>
              <a:rPr lang="tr-TR" sz="1800" dirty="0">
                <a:solidFill>
                  <a:schemeClr val="tx1">
                    <a:lumMod val="75000"/>
                    <a:lumOff val="25000"/>
                  </a:schemeClr>
                </a:solidFill>
              </a:rPr>
              <a:t>bakmakla yükümlü olan kişi(</a:t>
            </a:r>
            <a:r>
              <a:rPr lang="tr-TR" sz="1800" dirty="0" err="1">
                <a:solidFill>
                  <a:schemeClr val="tx1">
                    <a:lumMod val="75000"/>
                    <a:lumOff val="25000"/>
                  </a:schemeClr>
                </a:solidFill>
              </a:rPr>
              <a:t>ler</a:t>
            </a:r>
            <a:r>
              <a:rPr lang="tr-TR" sz="1800" dirty="0">
                <a:solidFill>
                  <a:schemeClr val="tx1">
                    <a:lumMod val="75000"/>
                    <a:lumOff val="25000"/>
                  </a:schemeClr>
                </a:solidFill>
              </a:rPr>
              <a:t>)in mevcudiyetine ve destekleyici olup olmadığına </a:t>
            </a:r>
            <a:r>
              <a:rPr lang="en-US" sz="1800" dirty="0" err="1">
                <a:solidFill>
                  <a:schemeClr val="tx1">
                    <a:lumMod val="75000"/>
                    <a:lumOff val="25000"/>
                  </a:schemeClr>
                </a:solidFill>
              </a:rPr>
              <a:t>ve</a:t>
            </a:r>
            <a:r>
              <a:rPr lang="en-US" sz="1800" dirty="0">
                <a:solidFill>
                  <a:schemeClr val="tx1">
                    <a:lumMod val="75000"/>
                    <a:lumOff val="25000"/>
                  </a:schemeClr>
                </a:solidFill>
              </a:rPr>
              <a:t> </a:t>
            </a:r>
            <a:r>
              <a:rPr lang="en-US" sz="1800" dirty="0" err="1">
                <a:solidFill>
                  <a:schemeClr val="tx1">
                    <a:lumMod val="75000"/>
                    <a:lumOff val="25000"/>
                  </a:schemeClr>
                </a:solidFill>
              </a:rPr>
              <a:t>bakım</a:t>
            </a:r>
            <a:r>
              <a:rPr lang="en-US" sz="1800" dirty="0">
                <a:solidFill>
                  <a:schemeClr val="tx1">
                    <a:lumMod val="75000"/>
                    <a:lumOff val="25000"/>
                  </a:schemeClr>
                </a:solidFill>
              </a:rPr>
              <a:t> </a:t>
            </a:r>
            <a:r>
              <a:rPr lang="en-US" sz="1800" dirty="0" err="1">
                <a:solidFill>
                  <a:schemeClr val="tx1">
                    <a:lumMod val="75000"/>
                    <a:lumOff val="25000"/>
                  </a:schemeClr>
                </a:solidFill>
              </a:rPr>
              <a:t>ihtiyacının</a:t>
            </a:r>
            <a:r>
              <a:rPr lang="en-US" sz="1800" dirty="0">
                <a:solidFill>
                  <a:schemeClr val="tx1">
                    <a:lumMod val="75000"/>
                    <a:lumOff val="25000"/>
                  </a:schemeClr>
                </a:solidFill>
              </a:rPr>
              <a:t> </a:t>
            </a:r>
            <a:r>
              <a:rPr lang="en-US" sz="1800" dirty="0" err="1">
                <a:solidFill>
                  <a:schemeClr val="tx1">
                    <a:lumMod val="75000"/>
                    <a:lumOff val="25000"/>
                  </a:schemeClr>
                </a:solidFill>
              </a:rPr>
              <a:t>acilliğine</a:t>
            </a:r>
            <a:r>
              <a:rPr lang="en-US" sz="1800" dirty="0">
                <a:solidFill>
                  <a:schemeClr val="tx1">
                    <a:lumMod val="75000"/>
                    <a:lumOff val="25000"/>
                  </a:schemeClr>
                </a:solidFill>
              </a:rPr>
              <a:t> </a:t>
            </a:r>
            <a:r>
              <a:rPr lang="en-US" sz="1800" dirty="0" err="1">
                <a:solidFill>
                  <a:schemeClr val="tx1">
                    <a:lumMod val="75000"/>
                    <a:lumOff val="25000"/>
                  </a:schemeClr>
                </a:solidFill>
              </a:rPr>
              <a:t>bağlıdır</a:t>
            </a:r>
            <a:r>
              <a:rPr lang="en-US" sz="1800" dirty="0">
                <a:solidFill>
                  <a:schemeClr val="tx1">
                    <a:lumMod val="75000"/>
                    <a:lumOff val="25000"/>
                  </a:schemeClr>
                </a:solidFill>
              </a:rPr>
              <a:t>. </a:t>
            </a:r>
            <a:r>
              <a:rPr lang="en-US" sz="1800" dirty="0" err="1">
                <a:solidFill>
                  <a:schemeClr val="tx1">
                    <a:lumMod val="75000"/>
                    <a:lumOff val="25000"/>
                  </a:schemeClr>
                </a:solidFill>
              </a:rPr>
              <a:t>Vaka</a:t>
            </a:r>
            <a:r>
              <a:rPr lang="en-US" sz="1800" dirty="0">
                <a:solidFill>
                  <a:schemeClr val="tx1">
                    <a:lumMod val="75000"/>
                    <a:lumOff val="25000"/>
                  </a:schemeClr>
                </a:solidFill>
              </a:rPr>
              <a:t> </a:t>
            </a:r>
            <a:r>
              <a:rPr lang="en-US" sz="1800" dirty="0" err="1">
                <a:solidFill>
                  <a:schemeClr val="tx1">
                    <a:lumMod val="75000"/>
                    <a:lumOff val="25000"/>
                  </a:schemeClr>
                </a:solidFill>
              </a:rPr>
              <a:t>yönetimini</a:t>
            </a:r>
            <a:r>
              <a:rPr lang="en-US" sz="1800" dirty="0">
                <a:solidFill>
                  <a:schemeClr val="tx1">
                    <a:lumMod val="75000"/>
                    <a:lumOff val="25000"/>
                  </a:schemeClr>
                </a:solidFill>
              </a:rPr>
              <a:t> </a:t>
            </a:r>
            <a:r>
              <a:rPr lang="en-US" sz="1800" dirty="0" err="1">
                <a:solidFill>
                  <a:schemeClr val="tx1">
                    <a:lumMod val="75000"/>
                    <a:lumOff val="25000"/>
                  </a:schemeClr>
                </a:solidFill>
              </a:rPr>
              <a:t>sürdürmek</a:t>
            </a:r>
            <a:r>
              <a:rPr lang="en-US" sz="1800" dirty="0">
                <a:solidFill>
                  <a:schemeClr val="tx1">
                    <a:lumMod val="75000"/>
                    <a:lumOff val="25000"/>
                  </a:schemeClr>
                </a:solidFill>
              </a:rPr>
              <a:t> </a:t>
            </a:r>
            <a:r>
              <a:rPr lang="en-US" sz="1800" dirty="0" err="1">
                <a:solidFill>
                  <a:schemeClr val="tx1">
                    <a:lumMod val="75000"/>
                    <a:lumOff val="25000"/>
                  </a:schemeClr>
                </a:solidFill>
              </a:rPr>
              <a:t>için</a:t>
            </a:r>
            <a:r>
              <a:rPr lang="en-US" sz="1800" dirty="0">
                <a:solidFill>
                  <a:schemeClr val="tx1">
                    <a:lumMod val="75000"/>
                    <a:lumOff val="25000"/>
                  </a:schemeClr>
                </a:solidFill>
              </a:rPr>
              <a:t> </a:t>
            </a:r>
            <a:r>
              <a:rPr lang="en-US" sz="1800" dirty="0" err="1">
                <a:solidFill>
                  <a:schemeClr val="tx1">
                    <a:lumMod val="75000"/>
                    <a:lumOff val="25000"/>
                  </a:schemeClr>
                </a:solidFill>
              </a:rPr>
              <a:t>çocuğun</a:t>
            </a:r>
            <a:r>
              <a:rPr lang="tr-TR" sz="1800" dirty="0">
                <a:solidFill>
                  <a:schemeClr val="tx1">
                    <a:lumMod val="75000"/>
                    <a:lumOff val="25000"/>
                  </a:schemeClr>
                </a:solidFill>
              </a:rPr>
              <a:t> </a:t>
            </a:r>
            <a:r>
              <a:rPr lang="en-US" sz="1800" dirty="0" err="1">
                <a:solidFill>
                  <a:schemeClr val="tx1">
                    <a:lumMod val="75000"/>
                    <a:lumOff val="25000"/>
                  </a:schemeClr>
                </a:solidFill>
              </a:rPr>
              <a:t>ve</a:t>
            </a:r>
            <a:r>
              <a:rPr lang="en-US" sz="1800" dirty="0">
                <a:solidFill>
                  <a:schemeClr val="tx1">
                    <a:lumMod val="75000"/>
                    <a:lumOff val="25000"/>
                  </a:schemeClr>
                </a:solidFill>
              </a:rPr>
              <a:t>/</a:t>
            </a:r>
            <a:r>
              <a:rPr lang="en-US" sz="1800" dirty="0" err="1">
                <a:solidFill>
                  <a:schemeClr val="tx1">
                    <a:lumMod val="75000"/>
                    <a:lumOff val="25000"/>
                  </a:schemeClr>
                </a:solidFill>
              </a:rPr>
              <a:t>veya</a:t>
            </a:r>
            <a:r>
              <a:rPr lang="en-US" sz="1800" dirty="0">
                <a:solidFill>
                  <a:schemeClr val="tx1">
                    <a:lumMod val="75000"/>
                    <a:lumOff val="25000"/>
                  </a:schemeClr>
                </a:solidFill>
              </a:rPr>
              <a:t> </a:t>
            </a:r>
            <a:r>
              <a:rPr lang="en-US" sz="1800" dirty="0" err="1">
                <a:solidFill>
                  <a:schemeClr val="tx1">
                    <a:lumMod val="75000"/>
                    <a:lumOff val="25000"/>
                  </a:schemeClr>
                </a:solidFill>
              </a:rPr>
              <a:t>bak</a:t>
            </a:r>
            <a:r>
              <a:rPr lang="tr-TR" sz="1800" dirty="0" err="1">
                <a:solidFill>
                  <a:schemeClr val="tx1">
                    <a:lumMod val="75000"/>
                    <a:lumOff val="25000"/>
                  </a:schemeClr>
                </a:solidFill>
              </a:rPr>
              <a:t>makla</a:t>
            </a:r>
            <a:r>
              <a:rPr lang="tr-TR" sz="1800" dirty="0">
                <a:solidFill>
                  <a:schemeClr val="tx1">
                    <a:lumMod val="75000"/>
                    <a:lumOff val="25000"/>
                  </a:schemeClr>
                </a:solidFill>
              </a:rPr>
              <a:t> </a:t>
            </a:r>
            <a:r>
              <a:rPr lang="tr-TR" sz="1800" dirty="0" err="1">
                <a:solidFill>
                  <a:schemeClr val="tx1">
                    <a:lumMod val="75000"/>
                    <a:lumOff val="25000"/>
                  </a:schemeClr>
                </a:solidFill>
              </a:rPr>
              <a:t>yükümkü</a:t>
            </a:r>
            <a:r>
              <a:rPr lang="tr-TR" sz="1800" dirty="0">
                <a:solidFill>
                  <a:schemeClr val="tx1">
                    <a:lumMod val="75000"/>
                    <a:lumOff val="25000"/>
                  </a:schemeClr>
                </a:solidFill>
              </a:rPr>
              <a:t> olan kişinin</a:t>
            </a:r>
            <a:r>
              <a:rPr lang="en-US" sz="1800" dirty="0">
                <a:solidFill>
                  <a:schemeClr val="tx1">
                    <a:lumMod val="75000"/>
                    <a:lumOff val="25000"/>
                  </a:schemeClr>
                </a:solidFill>
              </a:rPr>
              <a:t> </a:t>
            </a:r>
            <a:r>
              <a:rPr lang="en-US" sz="1800" dirty="0" err="1">
                <a:solidFill>
                  <a:schemeClr val="tx1">
                    <a:lumMod val="75000"/>
                    <a:lumOff val="25000"/>
                  </a:schemeClr>
                </a:solidFill>
              </a:rPr>
              <a:t>isteklerinin</a:t>
            </a:r>
            <a:r>
              <a:rPr lang="en-US" sz="1800" dirty="0">
                <a:solidFill>
                  <a:schemeClr val="tx1">
                    <a:lumMod val="75000"/>
                    <a:lumOff val="25000"/>
                  </a:schemeClr>
                </a:solidFill>
              </a:rPr>
              <a:t> </a:t>
            </a:r>
            <a:r>
              <a:rPr lang="en-US" sz="1800" dirty="0" err="1">
                <a:solidFill>
                  <a:schemeClr val="tx1">
                    <a:lumMod val="75000"/>
                    <a:lumOff val="25000"/>
                  </a:schemeClr>
                </a:solidFill>
              </a:rPr>
              <a:t>tersini</a:t>
            </a:r>
            <a:r>
              <a:rPr lang="en-US" sz="1800" dirty="0">
                <a:solidFill>
                  <a:schemeClr val="tx1">
                    <a:lumMod val="75000"/>
                    <a:lumOff val="25000"/>
                  </a:schemeClr>
                </a:solidFill>
              </a:rPr>
              <a:t> </a:t>
            </a:r>
            <a:r>
              <a:rPr lang="en-US" sz="1800" dirty="0" err="1">
                <a:solidFill>
                  <a:schemeClr val="tx1">
                    <a:lumMod val="75000"/>
                    <a:lumOff val="25000"/>
                  </a:schemeClr>
                </a:solidFill>
              </a:rPr>
              <a:t>yapmanın</a:t>
            </a:r>
            <a:r>
              <a:rPr lang="en-US" sz="1800" dirty="0">
                <a:solidFill>
                  <a:schemeClr val="tx1">
                    <a:lumMod val="75000"/>
                    <a:lumOff val="25000"/>
                  </a:schemeClr>
                </a:solidFill>
              </a:rPr>
              <a:t> </a:t>
            </a:r>
            <a:r>
              <a:rPr lang="en-US" sz="1800" dirty="0" err="1">
                <a:solidFill>
                  <a:schemeClr val="tx1">
                    <a:lumMod val="75000"/>
                    <a:lumOff val="25000"/>
                  </a:schemeClr>
                </a:solidFill>
              </a:rPr>
              <a:t>uygun</a:t>
            </a:r>
            <a:r>
              <a:rPr lang="en-US" sz="1800" dirty="0">
                <a:solidFill>
                  <a:schemeClr val="tx1">
                    <a:lumMod val="75000"/>
                    <a:lumOff val="25000"/>
                  </a:schemeClr>
                </a:solidFill>
              </a:rPr>
              <a:t> </a:t>
            </a:r>
            <a:r>
              <a:rPr lang="en-US" sz="1800" dirty="0" err="1">
                <a:solidFill>
                  <a:schemeClr val="tx1">
                    <a:lumMod val="75000"/>
                    <a:lumOff val="25000"/>
                  </a:schemeClr>
                </a:solidFill>
              </a:rPr>
              <a:t>olup</a:t>
            </a:r>
            <a:r>
              <a:rPr lang="en-US" sz="1800" dirty="0">
                <a:solidFill>
                  <a:schemeClr val="tx1">
                    <a:lumMod val="75000"/>
                    <a:lumOff val="25000"/>
                  </a:schemeClr>
                </a:solidFill>
              </a:rPr>
              <a:t> </a:t>
            </a:r>
            <a:r>
              <a:rPr lang="en-US" sz="1800" dirty="0" err="1">
                <a:solidFill>
                  <a:schemeClr val="tx1">
                    <a:lumMod val="75000"/>
                    <a:lumOff val="25000"/>
                  </a:schemeClr>
                </a:solidFill>
              </a:rPr>
              <a:t>olmadığına</a:t>
            </a:r>
            <a:r>
              <a:rPr lang="en-US" sz="1800" dirty="0">
                <a:solidFill>
                  <a:schemeClr val="tx1">
                    <a:lumMod val="75000"/>
                    <a:lumOff val="25000"/>
                  </a:schemeClr>
                </a:solidFill>
              </a:rPr>
              <a:t> </a:t>
            </a:r>
            <a:r>
              <a:rPr lang="tr-TR" sz="1800" dirty="0">
                <a:solidFill>
                  <a:schemeClr val="tx1">
                    <a:lumMod val="75000"/>
                    <a:lumOff val="25000"/>
                  </a:schemeClr>
                </a:solidFill>
              </a:rPr>
              <a:t>karar verilmesi gerekecektir. Bu tür kararlar genelde çocuğun ciddi güvenlik tehdidi veya sağlık ihtiyacı olduğunda verilen kararlardır.</a:t>
            </a:r>
            <a:endParaRPr lang="en-US" sz="1800" dirty="0">
              <a:solidFill>
                <a:schemeClr val="tx1">
                  <a:lumMod val="75000"/>
                  <a:lumOff val="25000"/>
                </a:schemeClr>
              </a:solidFill>
            </a:endParaRPr>
          </a:p>
        </p:txBody>
      </p:sp>
      <p:sp>
        <p:nvSpPr>
          <p:cNvPr id="6" name="Title 1"/>
          <p:cNvSpPr txBox="1">
            <a:spLocks/>
          </p:cNvSpPr>
          <p:nvPr/>
        </p:nvSpPr>
        <p:spPr>
          <a:xfrm>
            <a:off x="685800" y="91759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Sevk Sürecinde Göz Önünde</a:t>
            </a:r>
          </a:p>
          <a:p>
            <a:r>
              <a:rPr lang="tr-TR" sz="2600" b="1" dirty="0" smtClean="0">
                <a:solidFill>
                  <a:srgbClr val="E27022"/>
                </a:solidFill>
              </a:rPr>
              <a:t>Tutulabilecek Hassasiyetler</a:t>
            </a:r>
            <a:endParaRPr lang="en-US" sz="2600" b="1" dirty="0">
              <a:solidFill>
                <a:srgbClr val="0A59AB"/>
              </a:solidFill>
            </a:endParaRPr>
          </a:p>
        </p:txBody>
      </p:sp>
    </p:spTree>
    <p:extLst>
      <p:ext uri="{BB962C8B-B14F-4D97-AF65-F5344CB8AC3E}">
        <p14:creationId xmlns:p14="http://schemas.microsoft.com/office/powerpoint/2010/main" val="3565704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marL="342900" marR="0" lvl="0" indent="-342900" algn="l">
              <a:lnSpc>
                <a:spcPct val="250000"/>
              </a:lnSpc>
              <a:spcBef>
                <a:spcPts val="0"/>
              </a:spcBef>
              <a:spcAft>
                <a:spcPts val="0"/>
              </a:spcAft>
              <a:buFont typeface="+mj-lt"/>
              <a:buAutoNum type="alphaUcPeriod"/>
            </a:pPr>
            <a:endParaRPr lang="en-US"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250000"/>
              </a:lnSpc>
              <a:spcBef>
                <a:spcPts val="0"/>
              </a:spcBef>
              <a:spcAft>
                <a:spcPts val="0"/>
              </a:spcAft>
              <a:buFont typeface="+mj-lt"/>
              <a:buAutoNum type="alphaUcPeriod"/>
            </a:pPr>
            <a:r>
              <a:rPr lang="tr-TR" sz="1800" dirty="0" smtClean="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rPr>
              <a:t>Bu çocuk (ve aile) için nasıl </a:t>
            </a:r>
            <a:r>
              <a:rPr lang="tr-TR"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rPr>
              <a:t>bir destek planı oluşturursunuz? </a:t>
            </a:r>
          </a:p>
          <a:p>
            <a:pPr marL="342900" marR="0" lvl="0" indent="-342900" algn="l">
              <a:lnSpc>
                <a:spcPct val="250000"/>
              </a:lnSpc>
              <a:spcBef>
                <a:spcPts val="0"/>
              </a:spcBef>
              <a:spcAft>
                <a:spcPts val="0"/>
              </a:spcAft>
              <a:buFont typeface="+mj-lt"/>
              <a:buAutoNum type="alphaUcPeriod"/>
            </a:pPr>
            <a:r>
              <a:rPr lang="tr-TR" sz="1800" dirty="0" smtClean="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rPr>
              <a:t>Çocuğu (ve aileyi) hangi ihtiyaçları için hangi kurumlara yönlendirirsiniz?</a:t>
            </a:r>
            <a:endParaRPr lang="en-US"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Tartışmaları</a:t>
            </a:r>
            <a:endParaRPr lang="en-US" sz="2600" b="1" dirty="0">
              <a:solidFill>
                <a:srgbClr val="0A59AB"/>
              </a:solidFill>
            </a:endParaRPr>
          </a:p>
        </p:txBody>
      </p:sp>
    </p:spTree>
    <p:extLst>
      <p:ext uri="{BB962C8B-B14F-4D97-AF65-F5344CB8AC3E}">
        <p14:creationId xmlns:p14="http://schemas.microsoft.com/office/powerpoint/2010/main" val="3705546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graphicFrame>
        <p:nvGraphicFramePr>
          <p:cNvPr id="7" name="Table 6"/>
          <p:cNvGraphicFramePr>
            <a:graphicFrameLocks noGrp="1"/>
          </p:cNvGraphicFramePr>
          <p:nvPr>
            <p:extLst>
              <p:ext uri="{D42A27DB-BD31-4B8C-83A1-F6EECF244321}">
                <p14:modId xmlns:p14="http://schemas.microsoft.com/office/powerpoint/2010/main" val="58958973"/>
              </p:ext>
            </p:extLst>
          </p:nvPr>
        </p:nvGraphicFramePr>
        <p:xfrm>
          <a:off x="636608" y="1707874"/>
          <a:ext cx="7870785" cy="4126470"/>
        </p:xfrm>
        <a:graphic>
          <a:graphicData uri="http://schemas.openxmlformats.org/drawingml/2006/table">
            <a:tbl>
              <a:tblPr firstRow="1" bandRow="1">
                <a:effectLst>
                  <a:outerShdw blurRad="50800" dist="38100" dir="2700000" algn="tl" rotWithShape="0">
                    <a:schemeClr val="bg1">
                      <a:alpha val="43000"/>
                    </a:schemeClr>
                  </a:outerShdw>
                </a:effectLst>
                <a:tableStyleId>{616DA210-FB5B-4158-B5E0-FEB733F419BA}</a:tableStyleId>
              </a:tblPr>
              <a:tblGrid>
                <a:gridCol w="3738629">
                  <a:extLst>
                    <a:ext uri="{9D8B030D-6E8A-4147-A177-3AD203B41FA5}">
                      <a16:colId xmlns:a16="http://schemas.microsoft.com/office/drawing/2014/main" val="20000"/>
                    </a:ext>
                  </a:extLst>
                </a:gridCol>
                <a:gridCol w="4132156">
                  <a:extLst>
                    <a:ext uri="{9D8B030D-6E8A-4147-A177-3AD203B41FA5}">
                      <a16:colId xmlns:a16="http://schemas.microsoft.com/office/drawing/2014/main" val="20001"/>
                    </a:ext>
                  </a:extLst>
                </a:gridCol>
              </a:tblGrid>
              <a:tr h="267570">
                <a:tc>
                  <a:txBody>
                    <a:bodyPr/>
                    <a:lstStyle/>
                    <a:p>
                      <a:r>
                        <a:rPr lang="tr-TR" sz="1300" b="0" dirty="0" smtClean="0">
                          <a:solidFill>
                            <a:schemeClr val="tx1">
                              <a:lumMod val="75000"/>
                              <a:lumOff val="25000"/>
                            </a:schemeClr>
                          </a:solidFill>
                        </a:rPr>
                        <a:t>Okuldan kaydın</a:t>
                      </a:r>
                      <a:r>
                        <a:rPr lang="tr-TR" sz="1300" b="0" baseline="0" dirty="0" smtClean="0">
                          <a:solidFill>
                            <a:schemeClr val="tx1">
                              <a:lumMod val="75000"/>
                              <a:lumOff val="25000"/>
                            </a:schemeClr>
                          </a:solidFill>
                        </a:rPr>
                        <a:t> alınması</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Artan aile tartışmaları</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267570">
                <a:tc>
                  <a:txBody>
                    <a:bodyPr/>
                    <a:lstStyle/>
                    <a:p>
                      <a:r>
                        <a:rPr lang="tr-TR" sz="1300" b="0" dirty="0" smtClean="0">
                          <a:solidFill>
                            <a:schemeClr val="tx1">
                              <a:lumMod val="75000"/>
                              <a:lumOff val="25000"/>
                            </a:schemeClr>
                          </a:solidFill>
                        </a:rPr>
                        <a:t>Beklenmedik süre boyunca devamsızlık</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Ev içi şiddet emareleri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267570">
                <a:tc>
                  <a:txBody>
                    <a:bodyPr/>
                    <a:lstStyle/>
                    <a:p>
                      <a:r>
                        <a:rPr lang="tr-TR" sz="1300" b="0" dirty="0" smtClean="0">
                          <a:solidFill>
                            <a:schemeClr val="tx1">
                              <a:lumMod val="75000"/>
                              <a:lumOff val="25000"/>
                            </a:schemeClr>
                          </a:solidFill>
                        </a:rPr>
                        <a:t>Sömestre</a:t>
                      </a:r>
                      <a:r>
                        <a:rPr lang="tr-TR" sz="1300" b="0" baseline="0" dirty="0" smtClean="0">
                          <a:solidFill>
                            <a:schemeClr val="tx1">
                              <a:lumMod val="75000"/>
                              <a:lumOff val="25000"/>
                            </a:schemeClr>
                          </a:solidFill>
                        </a:rPr>
                        <a:t> tatilinden sonra geri dönmeme</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Cinsel şiddete</a:t>
                      </a:r>
                      <a:r>
                        <a:rPr lang="tr-TR" sz="1300" b="0" baseline="0" dirty="0" smtClean="0">
                          <a:solidFill>
                            <a:schemeClr val="tx1">
                              <a:lumMod val="75000"/>
                              <a:lumOff val="25000"/>
                            </a:schemeClr>
                          </a:solidFill>
                        </a:rPr>
                        <a:t> uğrama emareleri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457830">
                <a:tc>
                  <a:txBody>
                    <a:bodyPr/>
                    <a:lstStyle/>
                    <a:p>
                      <a:r>
                        <a:rPr lang="tr-TR" sz="1300" b="0" dirty="0" smtClean="0">
                          <a:solidFill>
                            <a:schemeClr val="tx1">
                              <a:lumMod val="75000"/>
                              <a:lumOff val="25000"/>
                            </a:schemeClr>
                          </a:solidFill>
                        </a:rPr>
                        <a:t>Daha önce katıldığı</a:t>
                      </a:r>
                      <a:r>
                        <a:rPr lang="tr-TR" sz="1300" b="0" baseline="0" dirty="0" smtClean="0">
                          <a:solidFill>
                            <a:schemeClr val="tx1">
                              <a:lumMod val="75000"/>
                              <a:lumOff val="25000"/>
                            </a:schemeClr>
                          </a:solidFill>
                        </a:rPr>
                        <a:t> e</a:t>
                      </a:r>
                      <a:r>
                        <a:rPr lang="tr-TR" sz="1300" b="0" dirty="0" smtClean="0">
                          <a:solidFill>
                            <a:schemeClr val="tx1">
                              <a:lumMod val="75000"/>
                              <a:lumOff val="25000"/>
                            </a:schemeClr>
                          </a:solidFill>
                        </a:rPr>
                        <a:t>tkinliklere</a:t>
                      </a:r>
                      <a:r>
                        <a:rPr lang="tr-TR" sz="1300" b="0" baseline="0" dirty="0" smtClean="0">
                          <a:solidFill>
                            <a:schemeClr val="tx1">
                              <a:lumMod val="75000"/>
                              <a:lumOff val="25000"/>
                            </a:schemeClr>
                          </a:solidFill>
                        </a:rPr>
                        <a:t> katılmama (spor ve sosyal faaliyetler gibi)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Cinsel sağlık ve üreme sağlığı problemleri (ağrı,</a:t>
                      </a:r>
                      <a:r>
                        <a:rPr lang="tr-TR" sz="1300" b="0" baseline="0" dirty="0" smtClean="0">
                          <a:solidFill>
                            <a:schemeClr val="tx1">
                              <a:lumMod val="75000"/>
                              <a:lumOff val="25000"/>
                            </a:schemeClr>
                          </a:solidFill>
                        </a:rPr>
                        <a:t> regl, tuvalet problemleri ile görülebilir)</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457830">
                <a:tc>
                  <a:txBody>
                    <a:bodyPr/>
                    <a:lstStyle/>
                    <a:p>
                      <a:r>
                        <a:rPr lang="tr-TR" sz="1300" b="0" dirty="0" smtClean="0">
                          <a:solidFill>
                            <a:schemeClr val="tx1">
                              <a:lumMod val="75000"/>
                              <a:lumOff val="25000"/>
                            </a:schemeClr>
                          </a:solidFill>
                        </a:rPr>
                        <a:t>Çocuğun ev işi yapmasında / kardeşlerine bakmasında / aile ziyaretlerinde artış</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Daha</a:t>
                      </a:r>
                      <a:r>
                        <a:rPr lang="tr-TR" sz="1300" b="0" baseline="0" dirty="0" smtClean="0">
                          <a:solidFill>
                            <a:schemeClr val="tx1">
                              <a:lumMod val="75000"/>
                              <a:lumOff val="25000"/>
                            </a:schemeClr>
                          </a:solidFill>
                        </a:rPr>
                        <a:t> fazla oranda evde tutulma, dışarı tek başına yollanmama</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r h="457830">
                <a:tc>
                  <a:txBody>
                    <a:bodyPr/>
                    <a:lstStyle/>
                    <a:p>
                      <a:r>
                        <a:rPr lang="tr-TR" sz="1300" b="0" dirty="0" smtClean="0">
                          <a:solidFill>
                            <a:schemeClr val="tx1">
                              <a:lumMod val="75000"/>
                              <a:lumOff val="25000"/>
                            </a:schemeClr>
                          </a:solidFill>
                        </a:rPr>
                        <a:t>Aile</a:t>
                      </a:r>
                      <a:r>
                        <a:rPr lang="tr-TR" sz="1300" b="0" baseline="0" dirty="0" smtClean="0">
                          <a:solidFill>
                            <a:schemeClr val="tx1">
                              <a:lumMod val="75000"/>
                              <a:lumOff val="25000"/>
                            </a:schemeClr>
                          </a:solidFill>
                        </a:rPr>
                        <a:t> veya çevresinde beşik kertmesi, berdel gibi uygulamaların mevcut olması</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Her</a:t>
                      </a:r>
                      <a:r>
                        <a:rPr lang="tr-TR" sz="1300" b="0" baseline="0" dirty="0" smtClean="0">
                          <a:solidFill>
                            <a:schemeClr val="tx1">
                              <a:lumMod val="75000"/>
                              <a:lumOff val="25000"/>
                            </a:schemeClr>
                          </a:solidFill>
                        </a:rPr>
                        <a:t> yerde çocuğa refakat edilmesi (örneğin doktorda, öğretmenle görüşmede vb)</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5"/>
                  </a:ext>
                </a:extLst>
              </a:tr>
              <a:tr h="267570">
                <a:tc>
                  <a:txBody>
                    <a:bodyPr/>
                    <a:lstStyle/>
                    <a:p>
                      <a:r>
                        <a:rPr lang="tr-TR" sz="1300" b="0" dirty="0" smtClean="0">
                          <a:solidFill>
                            <a:schemeClr val="tx1">
                              <a:lumMod val="75000"/>
                              <a:lumOff val="25000"/>
                            </a:schemeClr>
                          </a:solidFill>
                        </a:rPr>
                        <a:t>‘İstemeye gelindiğine’ / gelineceğine dair bilgi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Fiziki görünümünde (giyim</a:t>
                      </a:r>
                      <a:r>
                        <a:rPr lang="tr-TR" sz="1300" b="0" baseline="0" dirty="0" smtClean="0">
                          <a:solidFill>
                            <a:schemeClr val="tx1">
                              <a:lumMod val="75000"/>
                              <a:lumOff val="25000"/>
                            </a:schemeClr>
                          </a:solidFill>
                        </a:rPr>
                        <a:t> dahil) </a:t>
                      </a:r>
                      <a:r>
                        <a:rPr lang="tr-TR" sz="1300" b="0" dirty="0" smtClean="0">
                          <a:solidFill>
                            <a:schemeClr val="tx1">
                              <a:lumMod val="75000"/>
                              <a:lumOff val="25000"/>
                            </a:schemeClr>
                          </a:solidFill>
                        </a:rPr>
                        <a:t>ani değişim </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6"/>
                  </a:ext>
                </a:extLst>
              </a:tr>
              <a:tr h="267570">
                <a:tc>
                  <a:txBody>
                    <a:bodyPr/>
                    <a:lstStyle/>
                    <a:p>
                      <a:r>
                        <a:rPr lang="tr-TR" sz="1300" b="0" dirty="0" smtClean="0">
                          <a:solidFill>
                            <a:schemeClr val="tx1">
                              <a:lumMod val="75000"/>
                              <a:lumOff val="25000"/>
                            </a:schemeClr>
                          </a:solidFill>
                        </a:rPr>
                        <a:t>Abla/abi</a:t>
                      </a:r>
                      <a:r>
                        <a:rPr lang="tr-TR" sz="1300" b="0" baseline="0" dirty="0" smtClean="0">
                          <a:solidFill>
                            <a:schemeClr val="tx1">
                              <a:lumMod val="75000"/>
                              <a:lumOff val="25000"/>
                            </a:schemeClr>
                          </a:solidFill>
                        </a:rPr>
                        <a:t> veya başka akrabalarda çocuk evliliği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Depresif, zarar verici</a:t>
                      </a:r>
                      <a:r>
                        <a:rPr lang="tr-TR" sz="1300" b="0" baseline="0" dirty="0" smtClean="0">
                          <a:solidFill>
                            <a:schemeClr val="tx1">
                              <a:lumMod val="75000"/>
                              <a:lumOff val="25000"/>
                            </a:schemeClr>
                          </a:solidFill>
                        </a:rPr>
                        <a:t> davranış</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7"/>
                  </a:ext>
                </a:extLst>
              </a:tr>
              <a:tr h="457830">
                <a:tc>
                  <a:txBody>
                    <a:bodyPr/>
                    <a:lstStyle/>
                    <a:p>
                      <a:r>
                        <a:rPr lang="tr-TR" sz="1300" b="0" dirty="0" smtClean="0">
                          <a:solidFill>
                            <a:schemeClr val="tx1">
                              <a:lumMod val="75000"/>
                              <a:lumOff val="25000"/>
                            </a:schemeClr>
                          </a:solidFill>
                        </a:rPr>
                        <a:t>Ailenin çocuğu okutmakta</a:t>
                      </a:r>
                      <a:r>
                        <a:rPr lang="tr-TR" sz="1300" b="0" baseline="0" dirty="0" smtClean="0">
                          <a:solidFill>
                            <a:schemeClr val="tx1">
                              <a:lumMod val="75000"/>
                              <a:lumOff val="25000"/>
                            </a:schemeClr>
                          </a:solidFill>
                        </a:rPr>
                        <a:t> maddi zorluk çektiğini ifade etmesi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Okul</a:t>
                      </a:r>
                      <a:r>
                        <a:rPr lang="tr-TR" sz="1300" b="0" baseline="0" dirty="0" smtClean="0">
                          <a:solidFill>
                            <a:schemeClr val="tx1">
                              <a:lumMod val="75000"/>
                              <a:lumOff val="25000"/>
                            </a:schemeClr>
                          </a:solidFill>
                        </a:rPr>
                        <a:t> performansında beklenmedik düşüş</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8"/>
                  </a:ext>
                </a:extLst>
              </a:tr>
              <a:tr h="457830">
                <a:tc>
                  <a:txBody>
                    <a:bodyPr/>
                    <a:lstStyle/>
                    <a:p>
                      <a:r>
                        <a:rPr lang="tr-TR" sz="1300" b="0" dirty="0" smtClean="0">
                          <a:solidFill>
                            <a:schemeClr val="tx1">
                              <a:lumMod val="75000"/>
                              <a:lumOff val="25000"/>
                            </a:schemeClr>
                          </a:solidFill>
                        </a:rPr>
                        <a:t>Ailenin çocuğun</a:t>
                      </a:r>
                      <a:r>
                        <a:rPr lang="tr-TR" sz="1300" b="0" baseline="0" dirty="0" smtClean="0">
                          <a:solidFill>
                            <a:schemeClr val="tx1">
                              <a:lumMod val="75000"/>
                              <a:lumOff val="25000"/>
                            </a:schemeClr>
                          </a:solidFill>
                        </a:rPr>
                        <a:t> okula erişiminde zorluk çektiğini ifade etmesi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Çocuğun yurtdışına / şehirdışına gönderileceği / gönderildiği yönünde şüphe çekici bir duyum</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9"/>
                  </a:ext>
                </a:extLst>
              </a:tr>
              <a:tr h="457830">
                <a:tc>
                  <a:txBody>
                    <a:bodyPr/>
                    <a:lstStyle/>
                    <a:p>
                      <a:r>
                        <a:rPr lang="tr-TR" sz="1300" b="0" dirty="0" smtClean="0">
                          <a:solidFill>
                            <a:schemeClr val="tx1">
                              <a:lumMod val="75000"/>
                              <a:lumOff val="25000"/>
                            </a:schemeClr>
                          </a:solidFill>
                        </a:rPr>
                        <a:t>Ailenin okulda/okul çevresinde</a:t>
                      </a:r>
                      <a:r>
                        <a:rPr lang="tr-TR" sz="1300" b="0" baseline="0" dirty="0" smtClean="0">
                          <a:solidFill>
                            <a:schemeClr val="tx1">
                              <a:lumMod val="75000"/>
                              <a:lumOff val="25000"/>
                            </a:schemeClr>
                          </a:solidFill>
                        </a:rPr>
                        <a:t> ‘ahlaksız’/’kötü’ davranışlardan şikayetçi olması</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Çocuğun insan kaçakçıları</a:t>
                      </a:r>
                      <a:r>
                        <a:rPr lang="tr-TR" sz="1300" b="0" baseline="0" dirty="0" smtClean="0">
                          <a:solidFill>
                            <a:schemeClr val="tx1">
                              <a:lumMod val="75000"/>
                              <a:lumOff val="25000"/>
                            </a:schemeClr>
                          </a:solidFill>
                        </a:rPr>
                        <a:t> vasıtasıyla Türkiye’ye gelmiş olabileceğine dair şüphe</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10"/>
                  </a:ext>
                </a:extLst>
              </a:tr>
            </a:tbl>
          </a:graphicData>
        </a:graphic>
      </p:graphicFrame>
      <p:sp>
        <p:nvSpPr>
          <p:cNvPr id="5" name="Title 1"/>
          <p:cNvSpPr txBox="1">
            <a:spLocks/>
          </p:cNvSpPr>
          <p:nvPr/>
        </p:nvSpPr>
        <p:spPr>
          <a:xfrm>
            <a:off x="685800" y="91759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Yaşta Evlendirilen/Evlendirilme Riski Olan</a:t>
            </a:r>
          </a:p>
          <a:p>
            <a:r>
              <a:rPr lang="tr-TR" sz="2600" b="1" dirty="0" smtClean="0">
                <a:solidFill>
                  <a:srgbClr val="E27022"/>
                </a:solidFill>
              </a:rPr>
              <a:t>Çocuğun Tespiti</a:t>
            </a:r>
            <a:endParaRPr lang="en-US" sz="2600" b="1" dirty="0">
              <a:solidFill>
                <a:srgbClr val="0A59AB"/>
              </a:solidFill>
            </a:endParaRPr>
          </a:p>
        </p:txBody>
      </p:sp>
    </p:spTree>
    <p:extLst>
      <p:ext uri="{BB962C8B-B14F-4D97-AF65-F5344CB8AC3E}">
        <p14:creationId xmlns:p14="http://schemas.microsoft.com/office/powerpoint/2010/main" val="3286245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l"/>
            <a:r>
              <a:rPr lang="tr-TR" sz="1800" i="1" dirty="0">
                <a:solidFill>
                  <a:schemeClr val="tx1">
                    <a:lumMod val="75000"/>
                    <a:lumOff val="25000"/>
                  </a:schemeClr>
                </a:solidFill>
              </a:rPr>
              <a:t>Suriyeli bir aile, kayıt yaptırmak ve yardım almak için bir sivil toplum örgütüne başvurur. Kız 16 yaşındadır. Erkek 24 yaşındadır. Kız 14 yaşında iken Suriye’de evlendiklerini söylerler. 2 çocukları vardır. Biri 1 yaşında, biri kucakta bebektir. Evde erkeğin annesi, ağabeyi ve eş ve çocukları ile birlikte yaşamaktadırlar. Görüşme sırasında kız hiç konuşmamakta, yine de mutlu görünmektedir. </a:t>
            </a:r>
            <a:endParaRPr lang="tr-TR" sz="1800" i="1" dirty="0" smtClean="0">
              <a:solidFill>
                <a:schemeClr val="tx1">
                  <a:lumMod val="75000"/>
                  <a:lumOff val="25000"/>
                </a:schemeClr>
              </a:solidFill>
            </a:endParaRPr>
          </a:p>
          <a:p>
            <a:pPr algn="l"/>
            <a:endParaRPr lang="en-US" sz="1800" dirty="0">
              <a:solidFill>
                <a:schemeClr val="tx1">
                  <a:lumMod val="75000"/>
                  <a:lumOff val="25000"/>
                </a:schemeClr>
              </a:solidFill>
            </a:endParaRPr>
          </a:p>
          <a:p>
            <a:pPr algn="l">
              <a:lnSpc>
                <a:spcPct val="150000"/>
              </a:lnSpc>
              <a:spcAft>
                <a:spcPts val="1000"/>
              </a:spcAft>
            </a:pPr>
            <a:endParaRPr lang="en-US"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- 1</a:t>
            </a:r>
            <a:endParaRPr lang="en-US" sz="2600" b="1" dirty="0">
              <a:solidFill>
                <a:srgbClr val="0A59AB"/>
              </a:solidFill>
            </a:endParaRPr>
          </a:p>
        </p:txBody>
      </p:sp>
    </p:spTree>
    <p:extLst>
      <p:ext uri="{BB962C8B-B14F-4D97-AF65-F5344CB8AC3E}">
        <p14:creationId xmlns:p14="http://schemas.microsoft.com/office/powerpoint/2010/main" val="29739701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l"/>
            <a:r>
              <a:rPr lang="tr-TR" sz="1800" i="1" dirty="0">
                <a:solidFill>
                  <a:schemeClr val="tx1">
                    <a:lumMod val="75000"/>
                    <a:lumOff val="25000"/>
                  </a:schemeClr>
                </a:solidFill>
              </a:rPr>
              <a:t>Bir sohbet sırasında bir anne, 15 yaşındaki kız çocuğunu bundan önce iki defa istemeye geldiklerini, ikisinde de ‘kızımız henüz küçük’ diyerek babayı ikna ettiğini ve kızlarını vermediklerini anlatır. Kız, Suriyeli çocuklar için açılan bir Geçici Eğitim Merkezi’nde eğitimine devam etmektedir, fakat okul başarısı ve adaptasyonu iyi değildir. Bu hafta sonu yine istemeye gelen bir aile vardır. Gelen ailenin maddi durumu çok iyidir. </a:t>
            </a:r>
            <a:endParaRPr lang="en-US" sz="1800" dirty="0">
              <a:solidFill>
                <a:schemeClr val="tx1">
                  <a:lumMod val="75000"/>
                  <a:lumOff val="25000"/>
                </a:schemeClr>
              </a:solidFill>
            </a:endParaRPr>
          </a:p>
          <a:p>
            <a:pPr algn="l"/>
            <a:endParaRPr lang="en-US" sz="18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- 2</a:t>
            </a:r>
            <a:endParaRPr lang="en-US" sz="2600" b="1" dirty="0">
              <a:solidFill>
                <a:srgbClr val="0A59AB"/>
              </a:solidFill>
            </a:endParaRPr>
          </a:p>
        </p:txBody>
      </p:sp>
    </p:spTree>
    <p:extLst>
      <p:ext uri="{BB962C8B-B14F-4D97-AF65-F5344CB8AC3E}">
        <p14:creationId xmlns:p14="http://schemas.microsoft.com/office/powerpoint/2010/main" val="32649892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just">
              <a:lnSpc>
                <a:spcPct val="115000"/>
              </a:lnSpc>
              <a:spcAft>
                <a:spcPts val="1000"/>
              </a:spcAft>
            </a:pPr>
            <a:r>
              <a:rPr lang="tr-TR" sz="1800" dirty="0">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16 yaşında bir kız öğrenci. </a:t>
            </a:r>
            <a:r>
              <a:rPr lang="en-US" sz="1800" dirty="0" err="1">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Babas</a:t>
            </a:r>
            <a:r>
              <a:rPr lang="tr-TR" sz="1800" dirty="0">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ı</a:t>
            </a:r>
            <a:r>
              <a:rPr lang="en-US" sz="1800" dirty="0">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 </a:t>
            </a:r>
            <a:r>
              <a:rPr lang="en-US" sz="1800" dirty="0" err="1">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madde</a:t>
            </a:r>
            <a:r>
              <a:rPr lang="en-US" sz="1800" dirty="0">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 </a:t>
            </a:r>
            <a:r>
              <a:rPr lang="en-US" sz="1800" dirty="0" err="1">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kullanmaktad</a:t>
            </a:r>
            <a:r>
              <a:rPr lang="tr-TR" sz="1800" dirty="0" err="1">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ır</a:t>
            </a:r>
            <a:r>
              <a:rPr lang="tr-TR" sz="1800" dirty="0">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 ayrıca hem kıza, hem kardeşlerine hem de annesine fiziksel şiddet uygulamaktadır. 20 yaşındaki ablası fiziksel engellidir; bacaklarından aşağısını kullanamamaktadır. Annesi ablaya bakmakta, evin geçimini sağlamakta ve kızını okutmaktadır. Kız, kendisine iyi davranan ve onu koruyup kollayan, 35 yaşındaki, dayısının oğlu ile evlenip başka şehre taşınmak istemektedir. </a:t>
            </a:r>
            <a:endParaRPr lang="en-US" sz="1400" dirty="0">
              <a:solidFill>
                <a:schemeClr val="tx1">
                  <a:lumMod val="75000"/>
                  <a:lumOff val="25000"/>
                </a:schemeClr>
              </a:solidFill>
            </a:endParaRPr>
          </a:p>
          <a:p>
            <a:pPr algn="just">
              <a:spcAft>
                <a:spcPts val="1000"/>
              </a:spcAft>
            </a:pPr>
            <a:endParaRPr lang="en-US" sz="1400" dirty="0" smtClean="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a:p>
            <a:pPr algn="l">
              <a:lnSpc>
                <a:spcPct val="115000"/>
              </a:lnSpc>
              <a:spcAft>
                <a:spcPts val="1000"/>
              </a:spcAft>
            </a:pPr>
            <a:endParaRPr lang="en-US"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- 3</a:t>
            </a:r>
            <a:endParaRPr lang="en-US" sz="2600" b="1" dirty="0">
              <a:solidFill>
                <a:srgbClr val="0A59AB"/>
              </a:solidFill>
            </a:endParaRPr>
          </a:p>
        </p:txBody>
      </p:sp>
    </p:spTree>
    <p:extLst>
      <p:ext uri="{BB962C8B-B14F-4D97-AF65-F5344CB8AC3E}">
        <p14:creationId xmlns:p14="http://schemas.microsoft.com/office/powerpoint/2010/main" val="4116116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l"/>
            <a:r>
              <a:rPr lang="tr-TR" sz="1800" dirty="0">
                <a:solidFill>
                  <a:schemeClr val="tx1">
                    <a:lumMod val="75000"/>
                    <a:lumOff val="25000"/>
                  </a:schemeClr>
                </a:solidFill>
              </a:rPr>
              <a:t>Sokakta çalışırken birlikte büyümüş ve birbirlerini sevmiş olan çocuklar, her ikisi de 15 yaşını tamamlamış iken ailelerinin de rızası ile düğün yapmış ve erkeğin evinde birlikte yaşamaya başlamışlardır. 7 aydır birlikte yaşamaktadırlar. Kız 5 aylık hamiledir. İkisi de ilkokuldan sonra eğitime devam etmemiştir. Hamilelikte bir sağlık sorunu yaşayınca hastaneye başvurmuşlardır. </a:t>
            </a:r>
            <a:endParaRPr lang="tr-TR" sz="1800" dirty="0" smtClean="0">
              <a:solidFill>
                <a:schemeClr val="tx1">
                  <a:lumMod val="75000"/>
                  <a:lumOff val="25000"/>
                </a:schemeClr>
              </a:solidFill>
            </a:endParaRPr>
          </a:p>
          <a:p>
            <a:pPr algn="l">
              <a:lnSpc>
                <a:spcPct val="90000"/>
              </a:lnSpc>
            </a:pPr>
            <a:endParaRPr lang="en-US" sz="1800" dirty="0">
              <a:solidFill>
                <a:schemeClr val="tx1">
                  <a:lumMod val="75000"/>
                  <a:lumOff val="25000"/>
                </a:schemeClr>
              </a:solidFill>
            </a:endParaRPr>
          </a:p>
          <a:p>
            <a:pPr algn="l">
              <a:lnSpc>
                <a:spcPct val="150000"/>
              </a:lnSpc>
              <a:spcAft>
                <a:spcPts val="1000"/>
              </a:spcAft>
            </a:pPr>
            <a:endParaRPr lang="en-US"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- 4</a:t>
            </a:r>
            <a:endParaRPr lang="en-US" sz="2600" b="1" dirty="0">
              <a:solidFill>
                <a:srgbClr val="0A59AB"/>
              </a:solidFill>
            </a:endParaRPr>
          </a:p>
        </p:txBody>
      </p:sp>
    </p:spTree>
    <p:extLst>
      <p:ext uri="{BB962C8B-B14F-4D97-AF65-F5344CB8AC3E}">
        <p14:creationId xmlns:p14="http://schemas.microsoft.com/office/powerpoint/2010/main" val="26679643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l"/>
            <a:r>
              <a:rPr lang="tr-TR" sz="1800" dirty="0">
                <a:solidFill>
                  <a:schemeClr val="tx1">
                    <a:lumMod val="75000"/>
                    <a:lumOff val="25000"/>
                  </a:schemeClr>
                </a:solidFill>
              </a:rPr>
              <a:t>13 yaşındaki çocuk, 16 yaşındaki erkek kuzeni tarafından tecavüze uğramıştır. Olayı duyan aile büyükleri çocukların evlendirilmesine karar vermişler ve çocuklar imam nikahı ile aynı evde yaşamaya başlamışlardır. Tecavüz neticesinde kız bir çocuk sahibi olmuştur. Kızın ailesi kız 16 yaşına geldiğinde resmi evliliğin gerçekleşebilmesi için mahkemeye başvurmuştur. </a:t>
            </a:r>
            <a:endParaRPr lang="tr-TR" sz="1800" dirty="0" smtClean="0">
              <a:solidFill>
                <a:schemeClr val="tx1">
                  <a:lumMod val="75000"/>
                  <a:lumOff val="25000"/>
                </a:schemeClr>
              </a:solidFill>
            </a:endParaRPr>
          </a:p>
          <a:p>
            <a:pPr algn="l"/>
            <a:endParaRPr lang="en-US" sz="23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- 5</a:t>
            </a:r>
            <a:endParaRPr lang="en-US" sz="2600" b="1" dirty="0">
              <a:solidFill>
                <a:srgbClr val="0A59AB"/>
              </a:solidFill>
            </a:endParaRPr>
          </a:p>
        </p:txBody>
      </p:sp>
    </p:spTree>
    <p:extLst>
      <p:ext uri="{BB962C8B-B14F-4D97-AF65-F5344CB8AC3E}">
        <p14:creationId xmlns:p14="http://schemas.microsoft.com/office/powerpoint/2010/main" val="12935170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75525"/>
            <a:ext cx="8041639" cy="3762905"/>
          </a:xfrm>
        </p:spPr>
        <p:txBody>
          <a:bodyPr>
            <a:noAutofit/>
          </a:bodyPr>
          <a:lstStyle/>
          <a:p>
            <a:pPr algn="l"/>
            <a:r>
              <a:rPr lang="tr-TR" sz="2000" b="1" dirty="0" smtClean="0">
                <a:solidFill>
                  <a:schemeClr val="tx1">
                    <a:lumMod val="75000"/>
                    <a:lumOff val="25000"/>
                  </a:schemeClr>
                </a:solidFill>
              </a:rPr>
              <a:t>Çocukla ilk görüşme</a:t>
            </a:r>
            <a:endParaRPr lang="tr-TR" sz="2000" b="1" dirty="0">
              <a:solidFill>
                <a:schemeClr val="tx1">
                  <a:lumMod val="75000"/>
                  <a:lumOff val="25000"/>
                </a:schemeClr>
              </a:solidFill>
            </a:endParaRPr>
          </a:p>
          <a:p>
            <a:pPr marL="342900" lvl="0" indent="-342900" algn="just">
              <a:lnSpc>
                <a:spcPct val="150000"/>
              </a:lnSpc>
              <a:spcAft>
                <a:spcPts val="0"/>
              </a:spcAft>
              <a:buFont typeface="Wingdings" panose="05000000000000000000" pitchFamily="2" charset="2"/>
              <a:buChar char=""/>
            </a:pPr>
            <a:r>
              <a:rPr lang="tr-TR" sz="1800" dirty="0">
                <a:solidFill>
                  <a:schemeClr val="tx1">
                    <a:lumMod val="75000"/>
                    <a:lumOff val="25000"/>
                  </a:schemeClr>
                </a:solidFill>
                <a:latin typeface="Calibri"/>
                <a:ea typeface="Times New Roman" panose="02020603050405020304" pitchFamily="18" charset="0"/>
                <a:cs typeface="Calibri"/>
              </a:rPr>
              <a:t>Çocukla konuşmak için özel ve güvenli bir yer ayarlandı mı?</a:t>
            </a:r>
            <a:endParaRPr lang="en-US" sz="1800" dirty="0">
              <a:solidFill>
                <a:schemeClr val="tx1">
                  <a:lumMod val="75000"/>
                  <a:lumOff val="25000"/>
                </a:schemeClr>
              </a:solidFill>
              <a:latin typeface="Calibri"/>
              <a:ea typeface="Times New Roman" panose="02020603050405020304" pitchFamily="18" charset="0"/>
              <a:cs typeface="Calibri"/>
            </a:endParaRPr>
          </a:p>
          <a:p>
            <a:pPr marL="342900" lvl="0" indent="-342900" algn="just">
              <a:lnSpc>
                <a:spcPct val="150000"/>
              </a:lnSpc>
              <a:spcAft>
                <a:spcPts val="0"/>
              </a:spcAft>
              <a:buFont typeface="Wingdings" panose="05000000000000000000" pitchFamily="2" charset="2"/>
              <a:buChar char=""/>
            </a:pPr>
            <a:r>
              <a:rPr lang="tr-TR" sz="1800" dirty="0">
                <a:solidFill>
                  <a:schemeClr val="tx1">
                    <a:lumMod val="75000"/>
                    <a:lumOff val="25000"/>
                  </a:schemeClr>
                </a:solidFill>
                <a:latin typeface="Calibri"/>
                <a:ea typeface="Times New Roman" panose="02020603050405020304" pitchFamily="18" charset="0"/>
                <a:cs typeface="Calibri"/>
              </a:rPr>
              <a:t>Çocukla basit ve açık bir dille iletişim kuruldu mu?</a:t>
            </a:r>
            <a:endParaRPr lang="en-US" sz="1800" dirty="0">
              <a:solidFill>
                <a:schemeClr val="tx1">
                  <a:lumMod val="75000"/>
                  <a:lumOff val="25000"/>
                </a:schemeClr>
              </a:solidFill>
              <a:latin typeface="Calibri"/>
              <a:ea typeface="Times New Roman" panose="02020603050405020304" pitchFamily="18" charset="0"/>
              <a:cs typeface="Calibri"/>
            </a:endParaRPr>
          </a:p>
          <a:p>
            <a:pPr marL="342900" lvl="0" indent="-342900" algn="just">
              <a:lnSpc>
                <a:spcPct val="150000"/>
              </a:lnSpc>
              <a:spcAft>
                <a:spcPts val="0"/>
              </a:spcAft>
              <a:buFont typeface="Wingdings" panose="05000000000000000000" pitchFamily="2" charset="2"/>
              <a:buChar char=""/>
            </a:pPr>
            <a:r>
              <a:rPr lang="tr-TR" sz="1800" dirty="0">
                <a:solidFill>
                  <a:schemeClr val="tx1">
                    <a:lumMod val="75000"/>
                    <a:lumOff val="25000"/>
                  </a:schemeClr>
                </a:solidFill>
                <a:latin typeface="Calibri"/>
                <a:ea typeface="Times New Roman" panose="02020603050405020304" pitchFamily="18" charset="0"/>
                <a:cs typeface="Calibri"/>
              </a:rPr>
              <a:t>Çocuğun birincil ihtiyaç ve isteklerini öğrendiniz mi?</a:t>
            </a:r>
            <a:endParaRPr lang="en-US" sz="1800" dirty="0">
              <a:solidFill>
                <a:schemeClr val="tx1">
                  <a:lumMod val="75000"/>
                  <a:lumOff val="25000"/>
                </a:schemeClr>
              </a:solidFill>
              <a:latin typeface="Calibri"/>
              <a:ea typeface="Times New Roman" panose="02020603050405020304" pitchFamily="18" charset="0"/>
              <a:cs typeface="Calibri"/>
            </a:endParaRPr>
          </a:p>
          <a:p>
            <a:pPr marL="342900" lvl="0" indent="-342900" algn="just">
              <a:lnSpc>
                <a:spcPct val="150000"/>
              </a:lnSpc>
              <a:spcAft>
                <a:spcPts val="0"/>
              </a:spcAft>
              <a:buFont typeface="Wingdings" panose="05000000000000000000" pitchFamily="2" charset="2"/>
              <a:buChar char=""/>
            </a:pPr>
            <a:r>
              <a:rPr lang="tr-TR" sz="1800" dirty="0">
                <a:solidFill>
                  <a:schemeClr val="tx1">
                    <a:lumMod val="75000"/>
                    <a:lumOff val="25000"/>
                  </a:schemeClr>
                </a:solidFill>
                <a:latin typeface="Calibri"/>
                <a:ea typeface="Times New Roman" panose="02020603050405020304" pitchFamily="18" charset="0"/>
                <a:cs typeface="Calibri"/>
              </a:rPr>
              <a:t>Çocuğu anlatabileceğinden fazlasını anlatmaya zorlamadığınızdan,</a:t>
            </a:r>
            <a:endParaRPr lang="en-US" sz="1800" dirty="0">
              <a:solidFill>
                <a:schemeClr val="tx1">
                  <a:lumMod val="75000"/>
                  <a:lumOff val="25000"/>
                </a:schemeClr>
              </a:solidFill>
              <a:latin typeface="Calibri"/>
              <a:ea typeface="Times New Roman" panose="02020603050405020304" pitchFamily="18" charset="0"/>
              <a:cs typeface="Calibri"/>
            </a:endParaRPr>
          </a:p>
          <a:p>
            <a:pPr marL="342900" lvl="0" indent="-342900" algn="just">
              <a:lnSpc>
                <a:spcPct val="150000"/>
              </a:lnSpc>
              <a:spcAft>
                <a:spcPts val="0"/>
              </a:spcAft>
              <a:buFont typeface="Wingdings" panose="05000000000000000000" pitchFamily="2" charset="2"/>
              <a:buChar char=""/>
            </a:pPr>
            <a:r>
              <a:rPr lang="tr-TR" sz="1800" dirty="0">
                <a:solidFill>
                  <a:schemeClr val="tx1">
                    <a:lumMod val="75000"/>
                    <a:lumOff val="25000"/>
                  </a:schemeClr>
                </a:solidFill>
                <a:latin typeface="Calibri"/>
                <a:ea typeface="Times New Roman" panose="02020603050405020304" pitchFamily="18" charset="0"/>
                <a:cs typeface="Calibri"/>
              </a:rPr>
              <a:t>Çocuğu yargılamadan dinlediğinizden emin oldunuz mu?</a:t>
            </a:r>
            <a:endParaRPr lang="en-US" sz="1800" dirty="0">
              <a:solidFill>
                <a:schemeClr val="tx1">
                  <a:lumMod val="75000"/>
                  <a:lumOff val="25000"/>
                </a:schemeClr>
              </a:solidFill>
              <a:latin typeface="Calibri"/>
              <a:ea typeface="Times New Roman" panose="02020603050405020304" pitchFamily="18" charset="0"/>
              <a:cs typeface="Calibri"/>
            </a:endParaRPr>
          </a:p>
          <a:p>
            <a:pPr algn="l"/>
            <a:endParaRPr lang="en-US" sz="1800" dirty="0">
              <a:solidFill>
                <a:schemeClr val="tx1">
                  <a:lumMod val="75000"/>
                  <a:lumOff val="25000"/>
                </a:schemeClr>
              </a:solidFill>
              <a:latin typeface="Calibri"/>
              <a:cs typeface="Calibri"/>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15339670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33193"/>
            <a:ext cx="8041639" cy="3762905"/>
          </a:xfrm>
        </p:spPr>
        <p:txBody>
          <a:bodyPr>
            <a:noAutofit/>
          </a:bodyPr>
          <a:lstStyle/>
          <a:p>
            <a:pPr algn="l"/>
            <a:r>
              <a:rPr lang="tr-TR" sz="2000" b="1" dirty="0" smtClean="0">
                <a:solidFill>
                  <a:schemeClr val="tx1">
                    <a:lumMod val="75000"/>
                    <a:lumOff val="25000"/>
                  </a:schemeClr>
                </a:solidFill>
                <a:latin typeface="Calibri"/>
                <a:cs typeface="Calibri"/>
              </a:rPr>
              <a:t>1. Çocuğun (ve ailenin) ihtiyaçlarının belirlenmesi</a:t>
            </a: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Calibri"/>
                <a:cs typeface="Calibri"/>
              </a:rPr>
              <a:t>Çocuğun ve ailenin yaşam koşulları ve ihtiyaçları hakkında yeterli bilgiye sahip misiniz? </a:t>
            </a:r>
            <a:endParaRPr lang="en-US" sz="1800" dirty="0">
              <a:solidFill>
                <a:schemeClr val="tx1">
                  <a:lumMod val="75000"/>
                  <a:lumOff val="25000"/>
                </a:schemeClr>
              </a:solidFill>
              <a:latin typeface="Calibri"/>
              <a:cs typeface="Calibri"/>
            </a:endParaRP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Calibri"/>
                <a:cs typeface="Calibri"/>
              </a:rPr>
              <a:t>Çocuğun acil bir </a:t>
            </a:r>
            <a:r>
              <a:rPr lang="tr-TR" sz="1800" u="sng" dirty="0">
                <a:solidFill>
                  <a:schemeClr val="tx1">
                    <a:lumMod val="75000"/>
                    <a:lumOff val="25000"/>
                  </a:schemeClr>
                </a:solidFill>
                <a:latin typeface="Calibri"/>
                <a:cs typeface="Calibri"/>
              </a:rPr>
              <a:t>GÜVENLİK</a:t>
            </a:r>
            <a:r>
              <a:rPr lang="tr-TR" sz="1800" dirty="0">
                <a:solidFill>
                  <a:schemeClr val="tx1">
                    <a:lumMod val="75000"/>
                    <a:lumOff val="25000"/>
                  </a:schemeClr>
                </a:solidFill>
                <a:latin typeface="Calibri"/>
                <a:cs typeface="Calibri"/>
              </a:rPr>
              <a:t> riski olup olmadığını tespit ettiniz mi?</a:t>
            </a:r>
            <a:endParaRPr lang="en-US" sz="1800" dirty="0">
              <a:solidFill>
                <a:schemeClr val="tx1">
                  <a:lumMod val="75000"/>
                  <a:lumOff val="25000"/>
                </a:schemeClr>
              </a:solidFill>
              <a:latin typeface="Calibri"/>
              <a:cs typeface="Calibri"/>
            </a:endParaRP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Calibri"/>
                <a:cs typeface="Calibri"/>
              </a:rPr>
              <a:t>Çocuğun acil bir </a:t>
            </a:r>
            <a:r>
              <a:rPr lang="tr-TR" sz="1800" u="sng" dirty="0">
                <a:solidFill>
                  <a:schemeClr val="tx1">
                    <a:lumMod val="75000"/>
                    <a:lumOff val="25000"/>
                  </a:schemeClr>
                </a:solidFill>
                <a:latin typeface="Calibri"/>
                <a:cs typeface="Calibri"/>
              </a:rPr>
              <a:t>SAĞLIK</a:t>
            </a:r>
            <a:r>
              <a:rPr lang="tr-TR" sz="1800" dirty="0">
                <a:solidFill>
                  <a:schemeClr val="tx1">
                    <a:lumMod val="75000"/>
                    <a:lumOff val="25000"/>
                  </a:schemeClr>
                </a:solidFill>
                <a:latin typeface="Calibri"/>
                <a:cs typeface="Calibri"/>
              </a:rPr>
              <a:t> ihtiyacı olup olmadığını tespit ettiniz mi? (psikolojik ve cinsel sağlık dahil)</a:t>
            </a:r>
            <a:endParaRPr lang="en-US" sz="1800" dirty="0">
              <a:solidFill>
                <a:schemeClr val="tx1">
                  <a:lumMod val="75000"/>
                  <a:lumOff val="25000"/>
                </a:schemeClr>
              </a:solidFill>
              <a:latin typeface="Calibri"/>
              <a:cs typeface="Calibri"/>
            </a:endParaRP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Calibri"/>
                <a:cs typeface="Calibri"/>
              </a:rPr>
              <a:t>Çocuğun acil </a:t>
            </a:r>
            <a:r>
              <a:rPr lang="tr-TR" sz="1800" u="sng" dirty="0">
                <a:solidFill>
                  <a:schemeClr val="tx1">
                    <a:lumMod val="75000"/>
                    <a:lumOff val="25000"/>
                  </a:schemeClr>
                </a:solidFill>
                <a:latin typeface="Calibri"/>
                <a:cs typeface="Calibri"/>
              </a:rPr>
              <a:t>HUKUKİ</a:t>
            </a:r>
            <a:r>
              <a:rPr lang="tr-TR" sz="1800" dirty="0">
                <a:solidFill>
                  <a:schemeClr val="tx1">
                    <a:lumMod val="75000"/>
                    <a:lumOff val="25000"/>
                  </a:schemeClr>
                </a:solidFill>
                <a:latin typeface="Calibri"/>
                <a:cs typeface="Calibri"/>
              </a:rPr>
              <a:t> yardım ihtiyacı olup olmadığını tespit ettiniz mi?</a:t>
            </a:r>
            <a:endParaRPr lang="en-US" sz="1800" dirty="0">
              <a:solidFill>
                <a:schemeClr val="tx1">
                  <a:lumMod val="75000"/>
                  <a:lumOff val="25000"/>
                </a:schemeClr>
              </a:solidFill>
              <a:latin typeface="Calibri"/>
              <a:cs typeface="Calibri"/>
            </a:endParaRP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Calibri"/>
                <a:cs typeface="Calibri"/>
              </a:rPr>
              <a:t>Aldığınız bilgilerin üçüncü şahıslar tarafından erişilemeyecek şekilde güvenli saklandığından emin misiniz?</a:t>
            </a:r>
            <a:endParaRPr lang="en-US" sz="1800" dirty="0">
              <a:solidFill>
                <a:schemeClr val="tx1">
                  <a:lumMod val="75000"/>
                  <a:lumOff val="25000"/>
                </a:schemeClr>
              </a:solidFill>
              <a:latin typeface="Calibri"/>
              <a:cs typeface="Calibri"/>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39782996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33193"/>
            <a:ext cx="8041639" cy="3762905"/>
          </a:xfrm>
        </p:spPr>
        <p:txBody>
          <a:bodyPr>
            <a:noAutofit/>
          </a:bodyPr>
          <a:lstStyle/>
          <a:p>
            <a:pPr algn="l"/>
            <a:r>
              <a:rPr lang="tr-TR" sz="2000" b="1" dirty="0" smtClean="0">
                <a:solidFill>
                  <a:schemeClr val="tx1">
                    <a:lumMod val="75000"/>
                    <a:lumOff val="25000"/>
                  </a:schemeClr>
                </a:solidFill>
                <a:latin typeface="Calibri"/>
                <a:cs typeface="Calibri"/>
              </a:rPr>
              <a:t>2. Eylem planlama</a:t>
            </a: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Çocuğun ihtiyaçlarını belirlediniz mi? </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Ailenin, eylem planınıza ne ölçüde dahil edileceğine karar verdiniz mi?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Hangi ihtiyaçları kendinizin/kurumunuzun karşılayabileceğini, hangileri için başka kuruma sevk edeceğinizi kararlaştırdınız mı?</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Sevk edilebilecek kurumlar listesi hazırladınız mı? Veya mevcut listeyi gözden geçirdiniz mi? </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 yönlendireceğiniz farklı kuruluşlarla hangi bilgileri ne ölçüde paylaşacağınıza karar verdiniz mi?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Çocuğa hangi yardımları sunabileceğini, hangilerini sunamayacağınızı anlayabileceği şekilde anlattınız mı?</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 hazırladığınız bu eylem planını anlayabileceği şekilde açıkladınız mı?</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Çocuğa bu sürecin faydalarını ve risklerini anlayabileceği şekilde anlattınız mı? </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Çocuğun bu eylem planını uygulamak konusunda rızasını aldınız mı?</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Çocukla bir sonraki buluşmanız veya telefonla görüşmeniz konusunda bir plan yaptınız mı? Ne zaman ve nerede buluşulacak? Nasıl iletişim kurulacak?</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1459716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33193"/>
            <a:ext cx="8041639" cy="3762905"/>
          </a:xfrm>
        </p:spPr>
        <p:txBody>
          <a:bodyPr>
            <a:noAutofit/>
          </a:bodyPr>
          <a:lstStyle/>
          <a:p>
            <a:pPr algn="l"/>
            <a:r>
              <a:rPr lang="tr-TR" sz="2000" b="1" dirty="0" smtClean="0">
                <a:solidFill>
                  <a:schemeClr val="tx1">
                    <a:lumMod val="75000"/>
                    <a:lumOff val="25000"/>
                  </a:schemeClr>
                </a:solidFill>
                <a:latin typeface="Calibri"/>
                <a:cs typeface="Calibri"/>
              </a:rPr>
              <a:t>3. Planın Uygulanması</a:t>
            </a: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Vakayı bildirme zorunluluğunuzu değerlendirdiniz mi? </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Sorumlu olduğunuz bildirim koşullarını tamamladınız mı?</a:t>
            </a:r>
            <a:endParaRPr lang="en-US" sz="1400" dirty="0">
              <a:solidFill>
                <a:schemeClr val="tx1">
                  <a:lumMod val="75000"/>
                  <a:lumOff val="25000"/>
                </a:schemeClr>
              </a:solidFill>
              <a:latin typeface="Arial" panose="020B0604020202020204" pitchFamily="34" charset="0"/>
              <a:cs typeface="Arial" panose="020B0604020202020204" pitchFamily="34" charset="0"/>
            </a:endParaRPr>
          </a:p>
          <a:p>
            <a:pPr algn="l"/>
            <a:endParaRPr lang="tr-TR" sz="1000" dirty="0" smtClean="0">
              <a:solidFill>
                <a:schemeClr val="tx1">
                  <a:lumMod val="75000"/>
                  <a:lumOff val="25000"/>
                </a:schemeClr>
              </a:solidFill>
              <a:latin typeface="Arial" panose="020B0604020202020204" pitchFamily="34" charset="0"/>
              <a:cs typeface="Arial" panose="020B0604020202020204" pitchFamily="34" charset="0"/>
            </a:endParaRPr>
          </a:p>
          <a:p>
            <a:pPr algn="l"/>
            <a:r>
              <a:rPr lang="tr-TR" sz="1800" b="1" dirty="0" smtClean="0">
                <a:solidFill>
                  <a:schemeClr val="tx1">
                    <a:lumMod val="75000"/>
                    <a:lumOff val="25000"/>
                  </a:schemeClr>
                </a:solidFill>
                <a:cs typeface="Calibri"/>
              </a:rPr>
              <a:t>Sevk: Çocuk (ve aile) ile ihtiyaç duydukları hizmet arasında bağlantı kurma</a:t>
            </a:r>
            <a:endParaRPr lang="tr-TR" sz="1800" b="1" dirty="0">
              <a:solidFill>
                <a:schemeClr val="tx1">
                  <a:lumMod val="75000"/>
                  <a:lumOff val="25000"/>
                </a:schemeClr>
              </a:solidFill>
              <a:cs typeface="Calibri"/>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 bir başka kuruma yönlendirirken bir ‘sevk formu’ kullandınız mı? (Sevk nedeni, tarihi, kişi ve vaka ile ilgili temel bilgiler, vaka ile ilgilenen kişinin adı ve iletişim bilgileri)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 başka kurumlara yönlendirirken kendisine refakat ettiniz, ya da güvenilir birisi tarafından eşlik edildiğinden emin oldunuz mu?</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 yönlendirdiğiniz kurum görevlileri ile vaka toplantısı düzenlediniz mi?</a:t>
            </a:r>
            <a:endParaRPr lang="en-US" sz="1400" dirty="0">
              <a:solidFill>
                <a:schemeClr val="tx1">
                  <a:lumMod val="75000"/>
                  <a:lumOff val="25000"/>
                </a:schemeClr>
              </a:solidFill>
              <a:latin typeface="Arial" panose="020B0604020202020204" pitchFamily="34" charset="0"/>
              <a:cs typeface="Arial" panose="020B0604020202020204" pitchFamily="34" charset="0"/>
            </a:endParaRPr>
          </a:p>
          <a:p>
            <a:pPr algn="l"/>
            <a:r>
              <a:rPr lang="tr-TR" sz="1000" dirty="0">
                <a:solidFill>
                  <a:schemeClr val="tx1">
                    <a:lumMod val="75000"/>
                    <a:lumOff val="25000"/>
                  </a:schemeClr>
                </a:solidFill>
                <a:latin typeface="Arial" panose="020B0604020202020204" pitchFamily="34" charset="0"/>
                <a:cs typeface="Arial" panose="020B0604020202020204" pitchFamily="34" charset="0"/>
              </a:rPr>
              <a:t> </a:t>
            </a:r>
            <a:endParaRPr lang="en-US" sz="1000" dirty="0">
              <a:solidFill>
                <a:schemeClr val="tx1">
                  <a:lumMod val="75000"/>
                  <a:lumOff val="25000"/>
                </a:schemeClr>
              </a:solidFill>
              <a:latin typeface="Arial" panose="020B0604020202020204" pitchFamily="34" charset="0"/>
              <a:cs typeface="Arial" panose="020B0604020202020204" pitchFamily="34" charset="0"/>
            </a:endParaRPr>
          </a:p>
          <a:p>
            <a:pPr lvl="0" algn="l"/>
            <a:r>
              <a:rPr lang="tr-TR" sz="1800" b="1" dirty="0">
                <a:solidFill>
                  <a:schemeClr val="tx1">
                    <a:lumMod val="75000"/>
                    <a:lumOff val="25000"/>
                  </a:schemeClr>
                </a:solidFill>
                <a:latin typeface="Arial" panose="020B0604020202020204" pitchFamily="34" charset="0"/>
                <a:cs typeface="Arial" panose="020B0604020202020204" pitchFamily="34" charset="0"/>
              </a:rPr>
              <a:t>Müdahale: İhtiyaç duyulan hizmeti doğrudan sunma </a:t>
            </a:r>
            <a:endParaRPr lang="en-US" sz="18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Kurumunuzda verilebilecek hizmetleri sağladınız mı? (</a:t>
            </a:r>
            <a:r>
              <a:rPr lang="tr-TR" sz="1600" dirty="0" err="1">
                <a:solidFill>
                  <a:schemeClr val="tx1">
                    <a:lumMod val="75000"/>
                    <a:lumOff val="25000"/>
                  </a:schemeClr>
                </a:solidFill>
                <a:latin typeface="Arial" panose="020B0604020202020204" pitchFamily="34" charset="0"/>
                <a:cs typeface="Arial" panose="020B0604020202020204" pitchFamily="34" charset="0"/>
              </a:rPr>
              <a:t>Örn</a:t>
            </a:r>
            <a:r>
              <a:rPr lang="tr-TR" sz="1600" dirty="0">
                <a:solidFill>
                  <a:schemeClr val="tx1">
                    <a:lumMod val="75000"/>
                    <a:lumOff val="25000"/>
                  </a:schemeClr>
                </a:solidFill>
                <a:latin typeface="Arial" panose="020B0604020202020204" pitchFamily="34" charset="0"/>
                <a:cs typeface="Arial" panose="020B0604020202020204" pitchFamily="34" charset="0"/>
              </a:rPr>
              <a:t>. Sağlık hizmeti, çocuk için bireysel danışmanlık, aile danışmanlığı, hukuki danışmanlık, eğitim programları, ekonomik destek, diğer çocuk hizmetleri)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algn="l"/>
            <a:endParaRPr lang="tr-TR" sz="1600" dirty="0" smtClean="0">
              <a:solidFill>
                <a:schemeClr val="tx1">
                  <a:lumMod val="75000"/>
                  <a:lumOff val="25000"/>
                </a:schemeClr>
              </a:solidFill>
              <a:latin typeface="Arial" panose="020B0604020202020204" pitchFamily="34" charset="0"/>
              <a:cs typeface="Arial" panose="020B0604020202020204" pitchFamily="34" charset="0"/>
            </a:endParaRPr>
          </a:p>
          <a:p>
            <a:pPr algn="l"/>
            <a:r>
              <a:rPr lang="tr-TR" sz="1600" dirty="0">
                <a:solidFill>
                  <a:schemeClr val="tx1">
                    <a:lumMod val="75000"/>
                    <a:lumOff val="25000"/>
                  </a:schemeClr>
                </a:solidFill>
                <a:latin typeface="Arial" panose="020B0604020202020204" pitchFamily="34" charset="0"/>
                <a:cs typeface="Arial" panose="020B0604020202020204" pitchFamily="34" charset="0"/>
              </a:rPr>
              <a:t> </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18928868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33193"/>
            <a:ext cx="8041639" cy="3762905"/>
          </a:xfrm>
        </p:spPr>
        <p:txBody>
          <a:bodyPr>
            <a:noAutofit/>
          </a:bodyPr>
          <a:lstStyle/>
          <a:p>
            <a:pPr algn="l"/>
            <a:r>
              <a:rPr lang="tr-TR" sz="2000" b="1" dirty="0" smtClean="0">
                <a:solidFill>
                  <a:schemeClr val="tx1">
                    <a:lumMod val="75000"/>
                    <a:lumOff val="25000"/>
                  </a:schemeClr>
                </a:solidFill>
                <a:latin typeface="Calibri"/>
                <a:cs typeface="Calibri"/>
              </a:rPr>
              <a:t>4. Vaka takibi</a:t>
            </a: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Belirlediğiniz aralıklarla çocuğun durumunu takip ediyor musunuz?</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Şu durumlara göre gelişmeyi değerlendirdiniz mi: GÜVENLİK, SAĞLIK, PSİKOSOSYAL DESTEK, ADLİ SÜREÇ</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Yukarıdaki değerlendirmeye göre gerekliyse yeni bir eylem planı hazırladınız mı</a:t>
            </a:r>
            <a:r>
              <a:rPr lang="tr-TR" sz="1600" dirty="0" smtClean="0">
                <a:solidFill>
                  <a:schemeClr val="tx1">
                    <a:lumMod val="75000"/>
                    <a:lumOff val="25000"/>
                  </a:schemeClr>
                </a:solidFill>
                <a:latin typeface="Arial" panose="020B0604020202020204" pitchFamily="34" charset="0"/>
                <a:cs typeface="Arial" panose="020B0604020202020204" pitchFamily="34" charset="0"/>
              </a:rPr>
              <a:t>?</a:t>
            </a:r>
            <a:endParaRPr lang="tr-TR" sz="1000" dirty="0" smtClean="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lnSpc>
                <a:spcPct val="150000"/>
              </a:lnSpc>
              <a:buFont typeface="Wingdings" panose="05000000000000000000" pitchFamily="2" charset="2"/>
              <a:buChar char="ü"/>
            </a:pPr>
            <a:endParaRPr lang="tr-TR" sz="1000" dirty="0">
              <a:solidFill>
                <a:schemeClr val="tx1">
                  <a:lumMod val="75000"/>
                  <a:lumOff val="25000"/>
                </a:schemeClr>
              </a:solidFill>
              <a:latin typeface="Arial" panose="020B0604020202020204" pitchFamily="34" charset="0"/>
              <a:cs typeface="Arial" panose="020B0604020202020204" pitchFamily="34" charset="0"/>
            </a:endParaRPr>
          </a:p>
          <a:p>
            <a:pPr algn="l"/>
            <a:r>
              <a:rPr lang="tr-TR" sz="2000" b="1" dirty="0" smtClean="0">
                <a:solidFill>
                  <a:schemeClr val="tx1">
                    <a:lumMod val="75000"/>
                    <a:lumOff val="25000"/>
                  </a:schemeClr>
                </a:solidFill>
                <a:cs typeface="Calibri"/>
              </a:rPr>
              <a:t>5. </a:t>
            </a:r>
            <a:r>
              <a:rPr lang="tr-TR" sz="2000" b="1" dirty="0">
                <a:solidFill>
                  <a:schemeClr val="tx1">
                    <a:lumMod val="75000"/>
                    <a:lumOff val="25000"/>
                  </a:schemeClr>
                </a:solidFill>
                <a:cs typeface="Calibri"/>
              </a:rPr>
              <a:t>Vaka </a:t>
            </a:r>
            <a:r>
              <a:rPr lang="tr-TR" sz="2000" b="1" dirty="0" smtClean="0">
                <a:solidFill>
                  <a:schemeClr val="tx1">
                    <a:lumMod val="75000"/>
                    <a:lumOff val="25000"/>
                  </a:schemeClr>
                </a:solidFill>
                <a:cs typeface="Calibri"/>
              </a:rPr>
              <a:t>sonlandırma</a:t>
            </a:r>
            <a:endParaRPr lang="tr-TR" sz="2000" b="1" dirty="0">
              <a:solidFill>
                <a:schemeClr val="tx1">
                  <a:lumMod val="75000"/>
                  <a:lumOff val="25000"/>
                </a:schemeClr>
              </a:solidFill>
              <a:cs typeface="Calibri"/>
            </a:endParaRP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Vakanın sonlandırılma nedenleri açıkça belirlendi ve kaydedildi mi?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Yöneticiler ve diğer ilgililer vakanın sonlandırıldığı konusunda bilgilendirildi mi?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Çocuk ve aile istedikleri zaman yeniden hizmet almaya başlayabilecekleri ve nereye başvurabilecekleri konusunda bilgilendirildi mi?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1556598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685800" y="785031"/>
            <a:ext cx="7772400" cy="444853"/>
          </a:xfrm>
        </p:spPr>
        <p:txBody>
          <a:bodyPr>
            <a:noAutofit/>
          </a:bodyPr>
          <a:lstStyle/>
          <a:p>
            <a:r>
              <a:rPr lang="en-US" altLang="en-US" sz="1800" dirty="0">
                <a:solidFill>
                  <a:schemeClr val="tx1">
                    <a:lumMod val="75000"/>
                    <a:lumOff val="25000"/>
                  </a:schemeClr>
                </a:solidFill>
              </a:rPr>
              <a:t/>
            </a:r>
            <a:br>
              <a:rPr lang="en-US" altLang="en-US" sz="1800" dirty="0">
                <a:solidFill>
                  <a:schemeClr val="tx1">
                    <a:lumMod val="75000"/>
                    <a:lumOff val="25000"/>
                  </a:schemeClr>
                </a:solidFill>
              </a:rPr>
            </a:br>
            <a:r>
              <a:rPr lang="tr-TR" altLang="en-US" sz="1800" b="1" i="1" dirty="0">
                <a:solidFill>
                  <a:schemeClr val="tx1">
                    <a:lumMod val="75000"/>
                    <a:lumOff val="25000"/>
                  </a:schemeClr>
                </a:solidFill>
              </a:rPr>
              <a:t>Evlilik içindeki veya evlendirilme riski olan bir çocuk ile karşılaşma ona yardım etmek ve onu korumak için bir şans olarak değerlendirilmelidir.</a:t>
            </a:r>
            <a:endParaRPr lang="en-US" sz="1800" dirty="0">
              <a:solidFill>
                <a:schemeClr val="tx1">
                  <a:lumMod val="75000"/>
                  <a:lumOff val="25000"/>
                </a:schemeClr>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750799793"/>
              </p:ext>
            </p:extLst>
          </p:nvPr>
        </p:nvGraphicFramePr>
        <p:xfrm>
          <a:off x="566447" y="1772791"/>
          <a:ext cx="8011106" cy="4198600"/>
        </p:xfrm>
        <a:graphic>
          <a:graphicData uri="http://schemas.openxmlformats.org/drawingml/2006/table">
            <a:tbl>
              <a:tblPr firstRow="1" bandRow="1">
                <a:effectLst>
                  <a:outerShdw blurRad="50800" dist="38100" dir="2700000" algn="tl" rotWithShape="0">
                    <a:schemeClr val="bg1">
                      <a:alpha val="43000"/>
                    </a:schemeClr>
                  </a:outerShdw>
                </a:effectLst>
                <a:tableStyleId>{5C22544A-7EE6-4342-B048-85BDC9FD1C3A}</a:tableStyleId>
              </a:tblPr>
              <a:tblGrid>
                <a:gridCol w="4005553">
                  <a:extLst>
                    <a:ext uri="{9D8B030D-6E8A-4147-A177-3AD203B41FA5}">
                      <a16:colId xmlns:a16="http://schemas.microsoft.com/office/drawing/2014/main" val="20000"/>
                    </a:ext>
                  </a:extLst>
                </a:gridCol>
                <a:gridCol w="4005553">
                  <a:extLst>
                    <a:ext uri="{9D8B030D-6E8A-4147-A177-3AD203B41FA5}">
                      <a16:colId xmlns:a16="http://schemas.microsoft.com/office/drawing/2014/main" val="20001"/>
                    </a:ext>
                  </a:extLst>
                </a:gridCol>
              </a:tblGrid>
              <a:tr h="317182">
                <a:tc>
                  <a:txBody>
                    <a:bodyPr/>
                    <a:lstStyle/>
                    <a:p>
                      <a:pPr marL="0" lvl="0" indent="0">
                        <a:spcBef>
                          <a:spcPts val="1200"/>
                        </a:spcBef>
                        <a:spcAft>
                          <a:spcPts val="0"/>
                        </a:spcAft>
                        <a:buSzPts val="1100"/>
                        <a:buFont typeface="Symbol" panose="05050102010706020507" pitchFamily="18" charset="2"/>
                        <a:buNone/>
                      </a:pPr>
                      <a:r>
                        <a:rPr lang="tr-TR" sz="1400" dirty="0" smtClean="0">
                          <a:solidFill>
                            <a:schemeClr val="tx1">
                              <a:lumMod val="75000"/>
                              <a:lumOff val="25000"/>
                            </a:schemeClr>
                          </a:solidFill>
                          <a:effectLst/>
                        </a:rPr>
                        <a:t>          </a:t>
                      </a:r>
                      <a:r>
                        <a:rPr lang="tr-TR" sz="1600" dirty="0" smtClean="0">
                          <a:solidFill>
                            <a:schemeClr val="tx1">
                              <a:lumMod val="75000"/>
                              <a:lumOff val="25000"/>
                            </a:schemeClr>
                          </a:solidFill>
                          <a:effectLst/>
                        </a:rPr>
                        <a:t>Önerilmez</a:t>
                      </a:r>
                      <a:endParaRPr lang="en-US" sz="16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marL="0" lvl="0" indent="0">
                        <a:spcBef>
                          <a:spcPts val="1200"/>
                        </a:spcBef>
                        <a:spcAft>
                          <a:spcPts val="0"/>
                        </a:spcAft>
                        <a:buSzPts val="1100"/>
                        <a:buFont typeface="Symbol" panose="05050102010706020507" pitchFamily="18" charset="2"/>
                        <a:buNone/>
                      </a:pPr>
                      <a:r>
                        <a:rPr lang="tr-TR" sz="1400" dirty="0" smtClean="0">
                          <a:solidFill>
                            <a:schemeClr val="tx1">
                              <a:lumMod val="75000"/>
                              <a:lumOff val="25000"/>
                            </a:schemeClr>
                          </a:solidFill>
                          <a:effectLst/>
                        </a:rPr>
                        <a:t>           </a:t>
                      </a:r>
                      <a:r>
                        <a:rPr lang="tr-TR" sz="1600" dirty="0" smtClean="0">
                          <a:solidFill>
                            <a:schemeClr val="tx1">
                              <a:lumMod val="75000"/>
                              <a:lumOff val="25000"/>
                            </a:schemeClr>
                          </a:solidFill>
                          <a:effectLst/>
                        </a:rPr>
                        <a:t>Önerilir</a:t>
                      </a:r>
                      <a:endParaRPr lang="en-US" sz="16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extLst>
                  <a:ext uri="{0D108BD9-81ED-4DB2-BD59-A6C34878D82A}">
                    <a16:rowId xmlns:a16="http://schemas.microsoft.com/office/drawing/2014/main" val="10000"/>
                  </a:ext>
                </a:extLst>
              </a:tr>
              <a:tr h="547859">
                <a:tc>
                  <a:txBody>
                    <a:bodyPr/>
                    <a:lstStyle/>
                    <a:p>
                      <a:pPr>
                        <a:lnSpc>
                          <a:spcPct val="100000"/>
                        </a:lnSpc>
                        <a:spcBef>
                          <a:spcPts val="1200"/>
                        </a:spcBef>
                        <a:spcAft>
                          <a:spcPts val="0"/>
                        </a:spcAft>
                      </a:pPr>
                      <a:r>
                        <a:rPr lang="tr-TR" sz="1400" dirty="0">
                          <a:solidFill>
                            <a:schemeClr val="tx1">
                              <a:lumMod val="75000"/>
                              <a:lumOff val="25000"/>
                            </a:schemeClr>
                          </a:solidFill>
                          <a:effectLst/>
                        </a:rPr>
                        <a:t>Bu konuyu müdahale gerektirmeyen ‘özel’ veya ‘kültürel’ bir durum olarak görmek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a:lnSpc>
                          <a:spcPct val="100000"/>
                        </a:lnSpc>
                        <a:spcBef>
                          <a:spcPts val="1200"/>
                        </a:spcBef>
                        <a:spcAft>
                          <a:spcPts val="0"/>
                        </a:spcAft>
                      </a:pPr>
                      <a:r>
                        <a:rPr lang="tr-TR" sz="1400" dirty="0" smtClean="0">
                          <a:solidFill>
                            <a:schemeClr val="tx1">
                              <a:lumMod val="75000"/>
                              <a:lumOff val="25000"/>
                            </a:schemeClr>
                          </a:solidFill>
                          <a:effectLst/>
                        </a:rPr>
                        <a:t>Çocukla </a:t>
                      </a:r>
                      <a:r>
                        <a:rPr lang="tr-TR" sz="1400" dirty="0">
                          <a:solidFill>
                            <a:schemeClr val="tx1">
                              <a:lumMod val="75000"/>
                              <a:lumOff val="25000"/>
                            </a:schemeClr>
                          </a:solidFill>
                          <a:effectLst/>
                        </a:rPr>
                        <a:t>tek başına, özel bir yerde konuşmak.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extLst>
                  <a:ext uri="{0D108BD9-81ED-4DB2-BD59-A6C34878D82A}">
                    <a16:rowId xmlns:a16="http://schemas.microsoft.com/office/drawing/2014/main" val="10001"/>
                  </a:ext>
                </a:extLst>
              </a:tr>
              <a:tr h="547859">
                <a:tc>
                  <a:txBody>
                    <a:bodyPr/>
                    <a:lstStyle/>
                    <a:p>
                      <a:pPr>
                        <a:spcBef>
                          <a:spcPts val="1200"/>
                        </a:spcBef>
                        <a:spcAft>
                          <a:spcPts val="0"/>
                        </a:spcAft>
                      </a:pPr>
                      <a:r>
                        <a:rPr lang="tr-TR" sz="1400" dirty="0">
                          <a:solidFill>
                            <a:schemeClr val="tx1">
                              <a:lumMod val="75000"/>
                              <a:lumOff val="25000"/>
                            </a:schemeClr>
                          </a:solidFill>
                          <a:effectLst/>
                        </a:rPr>
                        <a:t>Risk değerlendirmesi yapmadan, anında, çocuğun ailesi ya da çevresi ile temasa geçmek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a:spcBef>
                          <a:spcPts val="1200"/>
                        </a:spcBef>
                        <a:spcAft>
                          <a:spcPts val="0"/>
                        </a:spcAft>
                      </a:pPr>
                      <a:r>
                        <a:rPr lang="tr-TR" sz="1400" dirty="0">
                          <a:solidFill>
                            <a:schemeClr val="tx1">
                              <a:lumMod val="75000"/>
                              <a:lumOff val="25000"/>
                            </a:schemeClr>
                          </a:solidFill>
                          <a:effectLst/>
                        </a:rPr>
                        <a:t>Çocuğa haklarını, riskleri, güvenlik gereksinimlerini anlatmak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extLst>
                  <a:ext uri="{0D108BD9-81ED-4DB2-BD59-A6C34878D82A}">
                    <a16:rowId xmlns:a16="http://schemas.microsoft.com/office/drawing/2014/main" val="10002"/>
                  </a:ext>
                </a:extLst>
              </a:tr>
              <a:tr h="547859">
                <a:tc>
                  <a:txBody>
                    <a:bodyPr/>
                    <a:lstStyle/>
                    <a:p>
                      <a:pPr>
                        <a:spcBef>
                          <a:spcPts val="1200"/>
                        </a:spcBef>
                        <a:spcAft>
                          <a:spcPts val="0"/>
                        </a:spcAft>
                      </a:pPr>
                      <a:r>
                        <a:rPr lang="tr-TR" sz="1400" dirty="0">
                          <a:solidFill>
                            <a:schemeClr val="tx1">
                              <a:lumMod val="75000"/>
                              <a:lumOff val="25000"/>
                            </a:schemeClr>
                          </a:solidFill>
                          <a:effectLst/>
                        </a:rPr>
                        <a:t>Aile ya da eşler arasında bir ‘arabulucu’ rolü oynamak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a:spcBef>
                          <a:spcPts val="1200"/>
                        </a:spcBef>
                        <a:spcAft>
                          <a:spcPts val="0"/>
                        </a:spcAft>
                      </a:pPr>
                      <a:r>
                        <a:rPr lang="tr-TR" sz="1400" dirty="0">
                          <a:solidFill>
                            <a:schemeClr val="tx1">
                              <a:lumMod val="75000"/>
                              <a:lumOff val="25000"/>
                            </a:schemeClr>
                          </a:solidFill>
                          <a:effectLst/>
                        </a:rPr>
                        <a:t>Onun için yapabileceğiniz ve yapamayacaklarınızı anlatmak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extLst>
                  <a:ext uri="{0D108BD9-81ED-4DB2-BD59-A6C34878D82A}">
                    <a16:rowId xmlns:a16="http://schemas.microsoft.com/office/drawing/2014/main" val="10003"/>
                  </a:ext>
                </a:extLst>
              </a:tr>
              <a:tr h="547859">
                <a:tc>
                  <a:txBody>
                    <a:bodyPr/>
                    <a:lstStyle/>
                    <a:p>
                      <a:pPr>
                        <a:spcBef>
                          <a:spcPts val="1200"/>
                        </a:spcBef>
                        <a:spcAft>
                          <a:spcPts val="0"/>
                        </a:spcAft>
                      </a:pPr>
                      <a:r>
                        <a:rPr lang="tr-TR" sz="1400" dirty="0">
                          <a:solidFill>
                            <a:schemeClr val="tx1">
                              <a:lumMod val="75000"/>
                              <a:lumOff val="25000"/>
                            </a:schemeClr>
                          </a:solidFill>
                          <a:effectLst/>
                        </a:rPr>
                        <a:t>Durumu tüm tanıdıklarınıza ya da meslektaşlarınıza anlatmak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a:spcBef>
                          <a:spcPts val="1200"/>
                        </a:spcBef>
                        <a:spcAft>
                          <a:spcPts val="0"/>
                        </a:spcAft>
                      </a:pPr>
                      <a:r>
                        <a:rPr lang="tr-TR" sz="1400" dirty="0">
                          <a:solidFill>
                            <a:schemeClr val="tx1">
                              <a:lumMod val="75000"/>
                              <a:lumOff val="25000"/>
                            </a:schemeClr>
                          </a:solidFill>
                          <a:effectLst/>
                        </a:rPr>
                        <a:t>Görüşlerine ve isteklerine değer vermek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extLst>
                  <a:ext uri="{0D108BD9-81ED-4DB2-BD59-A6C34878D82A}">
                    <a16:rowId xmlns:a16="http://schemas.microsoft.com/office/drawing/2014/main" val="10004"/>
                  </a:ext>
                </a:extLst>
              </a:tr>
              <a:tr h="374675">
                <a:tc rowSpan="4">
                  <a:txBody>
                    <a:bodyPr/>
                    <a:lstStyle/>
                    <a:p>
                      <a:pPr>
                        <a:spcBef>
                          <a:spcPts val="1200"/>
                        </a:spcBef>
                        <a:spcAft>
                          <a:spcPts val="0"/>
                        </a:spcAft>
                      </a:pPr>
                      <a:r>
                        <a:rPr lang="tr-TR" sz="1400" dirty="0">
                          <a:solidFill>
                            <a:schemeClr val="tx1">
                              <a:lumMod val="75000"/>
                              <a:lumOff val="25000"/>
                            </a:schemeClr>
                          </a:solidFill>
                          <a:effectLst/>
                        </a:rPr>
                        <a:t>Çocuğu bulunduğu yerden alıp kendi imkânlarınızla barınma sağlamak </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a:spcBef>
                          <a:spcPts val="1200"/>
                        </a:spcBef>
                        <a:spcAft>
                          <a:spcPts val="0"/>
                        </a:spcAft>
                      </a:pPr>
                      <a:r>
                        <a:rPr lang="tr-TR" sz="1400" dirty="0">
                          <a:solidFill>
                            <a:schemeClr val="tx1">
                              <a:lumMod val="75000"/>
                              <a:lumOff val="25000"/>
                            </a:schemeClr>
                          </a:solidFill>
                          <a:effectLst/>
                        </a:rPr>
                        <a:t>Acil bir ihtiyacı olup olmadığını tespit etmek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extLst>
                  <a:ext uri="{0D108BD9-81ED-4DB2-BD59-A6C34878D82A}">
                    <a16:rowId xmlns:a16="http://schemas.microsoft.com/office/drawing/2014/main" val="10005"/>
                  </a:ext>
                </a:extLst>
              </a:tr>
              <a:tr h="374675">
                <a:tc vMerge="1">
                  <a:txBody>
                    <a:bodyPr/>
                    <a:lstStyle/>
                    <a:p>
                      <a:endParaRPr lang="en-US"/>
                    </a:p>
                  </a:txBody>
                  <a:tcPr/>
                </a:tc>
                <a:tc>
                  <a:txBody>
                    <a:bodyPr/>
                    <a:lstStyle/>
                    <a:p>
                      <a:pPr>
                        <a:spcBef>
                          <a:spcPts val="1200"/>
                        </a:spcBef>
                        <a:spcAft>
                          <a:spcPts val="0"/>
                        </a:spcAft>
                      </a:pPr>
                      <a:r>
                        <a:rPr lang="tr-TR" sz="1400" dirty="0">
                          <a:solidFill>
                            <a:schemeClr val="tx1">
                              <a:lumMod val="75000"/>
                              <a:lumOff val="25000"/>
                            </a:schemeClr>
                          </a:solidFill>
                          <a:effectLst/>
                        </a:rPr>
                        <a:t>Mümkünse iletişim ve diğer bilgilerini almak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extLst>
                  <a:ext uri="{0D108BD9-81ED-4DB2-BD59-A6C34878D82A}">
                    <a16:rowId xmlns:a16="http://schemas.microsoft.com/office/drawing/2014/main" val="10006"/>
                  </a:ext>
                </a:extLst>
              </a:tr>
              <a:tr h="374675">
                <a:tc vMerge="1">
                  <a:txBody>
                    <a:bodyPr/>
                    <a:lstStyle/>
                    <a:p>
                      <a:endParaRPr lang="en-US"/>
                    </a:p>
                  </a:txBody>
                  <a:tcPr/>
                </a:tc>
                <a:tc>
                  <a:txBody>
                    <a:bodyPr/>
                    <a:lstStyle/>
                    <a:p>
                      <a:pPr>
                        <a:spcBef>
                          <a:spcPts val="1200"/>
                        </a:spcBef>
                        <a:spcAft>
                          <a:spcPts val="0"/>
                        </a:spcAft>
                      </a:pPr>
                      <a:r>
                        <a:rPr lang="tr-TR" sz="1400" dirty="0">
                          <a:solidFill>
                            <a:schemeClr val="tx1">
                              <a:lumMod val="75000"/>
                              <a:lumOff val="25000"/>
                            </a:schemeClr>
                          </a:solidFill>
                          <a:effectLst/>
                        </a:rPr>
                        <a:t>Başka bir suçun var olup olmadığını anlamak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extLst>
                  <a:ext uri="{0D108BD9-81ED-4DB2-BD59-A6C34878D82A}">
                    <a16:rowId xmlns:a16="http://schemas.microsoft.com/office/drawing/2014/main" val="10007"/>
                  </a:ext>
                </a:extLst>
              </a:tr>
              <a:tr h="547859">
                <a:tc vMerge="1">
                  <a:txBody>
                    <a:bodyPr/>
                    <a:lstStyle/>
                    <a:p>
                      <a:endParaRPr lang="en-US"/>
                    </a:p>
                  </a:txBody>
                  <a:tcPr/>
                </a:tc>
                <a:tc>
                  <a:txBody>
                    <a:bodyPr/>
                    <a:lstStyle/>
                    <a:p>
                      <a:pPr>
                        <a:spcBef>
                          <a:spcPts val="1200"/>
                        </a:spcBef>
                        <a:spcAft>
                          <a:spcPts val="0"/>
                        </a:spcAft>
                      </a:pPr>
                      <a:r>
                        <a:rPr lang="tr-TR" sz="1400" dirty="0">
                          <a:solidFill>
                            <a:schemeClr val="tx1">
                              <a:lumMod val="75000"/>
                              <a:lumOff val="25000"/>
                            </a:schemeClr>
                          </a:solidFill>
                          <a:effectLst/>
                        </a:rPr>
                        <a:t>Bir çocuk koruma uzmanına ya da kurumuna yönlendirmek </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extLst>
                  <a:ext uri="{0D108BD9-81ED-4DB2-BD59-A6C34878D82A}">
                    <a16:rowId xmlns:a16="http://schemas.microsoft.com/office/drawing/2014/main" val="10008"/>
                  </a:ext>
                </a:extLst>
              </a:tr>
            </a:tbl>
          </a:graphicData>
        </a:graphic>
      </p:graphicFrame>
      <p:pic>
        <p:nvPicPr>
          <p:cNvPr id="3" name="Picture 2" descr="faces-0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4802" y="1678850"/>
            <a:ext cx="442761" cy="463399"/>
          </a:xfrm>
          <a:prstGeom prst="rect">
            <a:avLst/>
          </a:prstGeom>
        </p:spPr>
      </p:pic>
      <p:pic>
        <p:nvPicPr>
          <p:cNvPr id="4" name="Picture 3" descr="faces-0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6447" y="1678850"/>
            <a:ext cx="442762" cy="463399"/>
          </a:xfrm>
          <a:prstGeom prst="rect">
            <a:avLst/>
          </a:prstGeom>
        </p:spPr>
      </p:pic>
    </p:spTree>
    <p:extLst>
      <p:ext uri="{BB962C8B-B14F-4D97-AF65-F5344CB8AC3E}">
        <p14:creationId xmlns:p14="http://schemas.microsoft.com/office/powerpoint/2010/main" val="25794562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33193"/>
            <a:ext cx="8041639" cy="3762905"/>
          </a:xfrm>
        </p:spPr>
        <p:txBody>
          <a:bodyPr>
            <a:noAutofit/>
          </a:bodyPr>
          <a:lstStyle/>
          <a:p>
            <a:pPr algn="l"/>
            <a:r>
              <a:rPr lang="tr-TR" sz="2000" b="1" dirty="0" smtClean="0">
                <a:solidFill>
                  <a:schemeClr val="tx1">
                    <a:lumMod val="75000"/>
                    <a:lumOff val="25000"/>
                  </a:schemeClr>
                </a:solidFill>
                <a:latin typeface="Calibri"/>
                <a:cs typeface="Calibri"/>
              </a:rPr>
              <a:t>6. Değerlendirme</a:t>
            </a: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Arial" panose="020B0604020202020204" pitchFamily="34" charset="0"/>
                <a:cs typeface="Arial" panose="020B0604020202020204" pitchFamily="34" charset="0"/>
              </a:rPr>
              <a:t>Kurum amiri / yöneticisi vaka yönetimi sürecinde vaka çalışanını değerlendirdi mi? (Değerlendirme için bu ‘kontrol listesi’ kullanılır)</a:t>
            </a:r>
            <a:endParaRPr lang="en-US" sz="1800" dirty="0">
              <a:solidFill>
                <a:schemeClr val="tx1">
                  <a:lumMod val="75000"/>
                  <a:lumOff val="25000"/>
                </a:schemeClr>
              </a:solidFill>
              <a:latin typeface="Arial" panose="020B0604020202020204" pitchFamily="34" charset="0"/>
              <a:cs typeface="Arial" panose="020B0604020202020204" pitchFamily="34" charset="0"/>
            </a:endParaRPr>
          </a:p>
          <a:p>
            <a:pPr marL="285750" indent="-285750" algn="l">
              <a:lnSpc>
                <a:spcPct val="150000"/>
              </a:lnSpc>
              <a:buFont typeface="Wingdings" panose="05000000000000000000" pitchFamily="2" charset="2"/>
              <a:buChar char="ü"/>
            </a:pPr>
            <a:r>
              <a:rPr lang="tr-TR" sz="1800" dirty="0">
                <a:solidFill>
                  <a:schemeClr val="tx1">
                    <a:lumMod val="75000"/>
                    <a:lumOff val="25000"/>
                  </a:schemeClr>
                </a:solidFill>
                <a:latin typeface="Arial" panose="020B0604020202020204" pitchFamily="34" charset="0"/>
                <a:cs typeface="Arial" panose="020B0604020202020204" pitchFamily="34" charset="0"/>
              </a:rPr>
              <a:t>Çocuk ve aileden, sunulan hizmetler konusunda geri bildirim alındı mı?</a:t>
            </a:r>
            <a:endParaRPr lang="en-US" sz="18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28402223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l"/>
            <a:r>
              <a:rPr lang="tr-TR" sz="1800" b="1" dirty="0">
                <a:solidFill>
                  <a:schemeClr val="tx1">
                    <a:lumMod val="75000"/>
                    <a:lumOff val="25000"/>
                  </a:schemeClr>
                </a:solidFill>
              </a:rPr>
              <a:t>Risk tespiti </a:t>
            </a:r>
            <a:r>
              <a:rPr lang="tr-TR" sz="1800" dirty="0">
                <a:solidFill>
                  <a:schemeClr val="tx1">
                    <a:lumMod val="75000"/>
                    <a:lumOff val="25000"/>
                  </a:schemeClr>
                </a:solidFill>
              </a:rPr>
              <a:t>–Erken Uyarı Sistemi ve Risk Takip Kurulları</a:t>
            </a:r>
          </a:p>
          <a:p>
            <a:pPr algn="l"/>
            <a:endParaRPr lang="tr-TR" sz="800" b="1" dirty="0" smtClean="0">
              <a:solidFill>
                <a:schemeClr val="tx1">
                  <a:lumMod val="75000"/>
                  <a:lumOff val="25000"/>
                </a:schemeClr>
              </a:solidFill>
            </a:endParaRPr>
          </a:p>
          <a:p>
            <a:pPr algn="l"/>
            <a:r>
              <a:rPr lang="tr-TR" sz="1800" b="1" dirty="0" smtClean="0">
                <a:solidFill>
                  <a:schemeClr val="tx1">
                    <a:lumMod val="75000"/>
                    <a:lumOff val="25000"/>
                  </a:schemeClr>
                </a:solidFill>
              </a:rPr>
              <a:t>Çocukların </a:t>
            </a:r>
            <a:r>
              <a:rPr lang="tr-TR" sz="1800" b="1" dirty="0">
                <a:solidFill>
                  <a:schemeClr val="tx1">
                    <a:lumMod val="75000"/>
                    <a:lumOff val="25000"/>
                  </a:schemeClr>
                </a:solidFill>
              </a:rPr>
              <a:t>eğitimi ve güçlendirilmesi </a:t>
            </a:r>
            <a:r>
              <a:rPr lang="tr-TR" sz="1800" dirty="0">
                <a:solidFill>
                  <a:schemeClr val="tx1">
                    <a:lumMod val="75000"/>
                    <a:lumOff val="25000"/>
                  </a:schemeClr>
                </a:solidFill>
              </a:rPr>
              <a:t>– Çocuk hakları, çocuk dostu alanlar, rol modelleri, </a:t>
            </a:r>
            <a:r>
              <a:rPr lang="tr-TR" sz="1800" dirty="0" err="1">
                <a:solidFill>
                  <a:schemeClr val="tx1">
                    <a:lumMod val="75000"/>
                    <a:lumOff val="25000"/>
                  </a:schemeClr>
                </a:solidFill>
              </a:rPr>
              <a:t>mentorluk</a:t>
            </a:r>
            <a:r>
              <a:rPr lang="tr-TR" sz="1800" dirty="0">
                <a:solidFill>
                  <a:schemeClr val="tx1">
                    <a:lumMod val="75000"/>
                    <a:lumOff val="25000"/>
                  </a:schemeClr>
                </a:solidFill>
              </a:rPr>
              <a:t> sistemleri</a:t>
            </a:r>
          </a:p>
          <a:p>
            <a:pPr algn="l"/>
            <a:endParaRPr lang="tr-TR" sz="800" b="1" dirty="0" smtClean="0">
              <a:solidFill>
                <a:schemeClr val="tx1">
                  <a:lumMod val="75000"/>
                  <a:lumOff val="25000"/>
                </a:schemeClr>
              </a:solidFill>
            </a:endParaRPr>
          </a:p>
          <a:p>
            <a:pPr algn="l"/>
            <a:r>
              <a:rPr lang="tr-TR" sz="1800" b="1" dirty="0" smtClean="0">
                <a:solidFill>
                  <a:schemeClr val="tx1">
                    <a:lumMod val="75000"/>
                    <a:lumOff val="25000"/>
                  </a:schemeClr>
                </a:solidFill>
              </a:rPr>
              <a:t>Ailelerin </a:t>
            </a:r>
            <a:r>
              <a:rPr lang="tr-TR" sz="1800" b="1" dirty="0">
                <a:solidFill>
                  <a:schemeClr val="tx1">
                    <a:lumMod val="75000"/>
                    <a:lumOff val="25000"/>
                  </a:schemeClr>
                </a:solidFill>
              </a:rPr>
              <a:t>eğitimi ve güçlendirilmesi </a:t>
            </a:r>
            <a:r>
              <a:rPr lang="tr-TR" sz="1800" dirty="0">
                <a:solidFill>
                  <a:schemeClr val="tx1">
                    <a:lumMod val="75000"/>
                    <a:lumOff val="25000"/>
                  </a:schemeClr>
                </a:solidFill>
              </a:rPr>
              <a:t>– Uzun vadeli ebeveyn programları / toplantıları, velilere sunumlar, sosyal etkinlikler</a:t>
            </a:r>
          </a:p>
          <a:p>
            <a:pPr algn="l"/>
            <a:endParaRPr lang="tr-TR" sz="800" b="1" dirty="0" smtClean="0">
              <a:solidFill>
                <a:schemeClr val="tx1">
                  <a:lumMod val="75000"/>
                  <a:lumOff val="25000"/>
                </a:schemeClr>
              </a:solidFill>
            </a:endParaRPr>
          </a:p>
          <a:p>
            <a:pPr algn="l"/>
            <a:r>
              <a:rPr lang="tr-TR" sz="1800" b="1" dirty="0" smtClean="0">
                <a:solidFill>
                  <a:schemeClr val="tx1">
                    <a:lumMod val="75000"/>
                    <a:lumOff val="25000"/>
                  </a:schemeClr>
                </a:solidFill>
              </a:rPr>
              <a:t>Kurumun </a:t>
            </a:r>
            <a:r>
              <a:rPr lang="tr-TR" sz="1800" b="1" dirty="0">
                <a:solidFill>
                  <a:schemeClr val="tx1">
                    <a:lumMod val="75000"/>
                    <a:lumOff val="25000"/>
                  </a:schemeClr>
                </a:solidFill>
              </a:rPr>
              <a:t>farkındalık ve kapasitesinin artırılması </a:t>
            </a:r>
            <a:r>
              <a:rPr lang="tr-TR" sz="1800" dirty="0">
                <a:solidFill>
                  <a:schemeClr val="tx1">
                    <a:lumMod val="75000"/>
                    <a:lumOff val="25000"/>
                  </a:schemeClr>
                </a:solidFill>
              </a:rPr>
              <a:t>– Çalışanların ve idarenin çocuk hakları, toplumsal cinsiyet ve risk tespit eğitimlerine tabi tutulması</a:t>
            </a:r>
          </a:p>
          <a:p>
            <a:pPr algn="l"/>
            <a:endParaRPr lang="tr-TR" sz="800" b="1" dirty="0" smtClean="0">
              <a:solidFill>
                <a:schemeClr val="tx1">
                  <a:lumMod val="75000"/>
                  <a:lumOff val="25000"/>
                </a:schemeClr>
              </a:solidFill>
            </a:endParaRPr>
          </a:p>
          <a:p>
            <a:pPr algn="l"/>
            <a:r>
              <a:rPr lang="tr-TR" sz="1800" b="1" dirty="0" smtClean="0">
                <a:solidFill>
                  <a:schemeClr val="tx1">
                    <a:lumMod val="75000"/>
                    <a:lumOff val="25000"/>
                  </a:schemeClr>
                </a:solidFill>
              </a:rPr>
              <a:t>Veri </a:t>
            </a:r>
            <a:r>
              <a:rPr lang="tr-TR" sz="1800" b="1" dirty="0">
                <a:solidFill>
                  <a:schemeClr val="tx1">
                    <a:lumMod val="75000"/>
                    <a:lumOff val="25000"/>
                  </a:schemeClr>
                </a:solidFill>
              </a:rPr>
              <a:t>toplama ve değerlendirme </a:t>
            </a:r>
            <a:r>
              <a:rPr lang="tr-TR" sz="1800" dirty="0">
                <a:solidFill>
                  <a:schemeClr val="tx1">
                    <a:lumMod val="75000"/>
                    <a:lumOff val="25000"/>
                  </a:schemeClr>
                </a:solidFill>
              </a:rPr>
              <a:t>– Karşılaşılan vakalara ait bilgilerin mahremiyet çerçevesinde kayıt ve analiz edilmesi, iyi ve yetersiz uygulama örneklerinin raporlanması, değerlendirilmesi</a:t>
            </a:r>
            <a:endParaRPr lang="en-US" sz="18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a:solidFill>
                  <a:srgbClr val="E27022"/>
                </a:solidFill>
              </a:rPr>
              <a:t>Önleyici Faaliyetler</a:t>
            </a:r>
            <a:endParaRPr lang="en-US" sz="2600" b="1" dirty="0">
              <a:solidFill>
                <a:srgbClr val="0A59AB"/>
              </a:solidFill>
            </a:endParaRPr>
          </a:p>
        </p:txBody>
      </p:sp>
    </p:spTree>
    <p:extLst>
      <p:ext uri="{BB962C8B-B14F-4D97-AF65-F5344CB8AC3E}">
        <p14:creationId xmlns:p14="http://schemas.microsoft.com/office/powerpoint/2010/main" val="8256356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Çocukların rahatça konuşabildikleri güvenli alanlar yaratınız.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Okul içinde her türlü ayrımcılık içeren davranışı önleyiniz. </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Çocukla iletişiminizde mahremiyeti sağlayacak iletişim kanalları yaratınız.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İdareciler, öğretmenler, gönüllüler dâhil tüm çalışanların çocuk yaşta evlilikler hakkında bilgi ve farkındalık sahibi olmasını sağlayınız. </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Okul çalışanlarına bu konuda seminerler düzenleyiniz.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İlgili derslerde bu konuyu gündeme getirerek öğrencileri bilinçlendiriniz.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Evlendirilmiş ya da risk altındaki bir çocuğun okulda tespit edilebilmesi için kullanılabilecek işaretler listesini elinizin altında bulundurunuz. </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Anneler, babalar ve varsa diğer veliler ile farkındalık seminerleri düzenleyiniz. </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Anneler, babalar, velilerden oluşan aile komiteleri kurulmasını sağlayabilirsiniz.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Okulunuzda öğrencilerin ihtiyaçlarını belirleyip ifade edebilmeleri için öğrenci komiteleri oluşturunuz.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Eğitim Kurumlarında Neler Yapılabilir?</a:t>
            </a:r>
            <a:endParaRPr lang="en-US" sz="2600" b="1" dirty="0">
              <a:solidFill>
                <a:srgbClr val="0A59AB"/>
              </a:solidFill>
            </a:endParaRPr>
          </a:p>
        </p:txBody>
      </p:sp>
    </p:spTree>
    <p:extLst>
      <p:ext uri="{BB962C8B-B14F-4D97-AF65-F5344CB8AC3E}">
        <p14:creationId xmlns:p14="http://schemas.microsoft.com/office/powerpoint/2010/main" val="31541826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Uygulanan tarama anketleri veya gözlemleriniz vasıtasıyla kız öğrencilerin özel ihtiyaçlarını tespit edebilirsiniz.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Çocukların aile sorunları, evlilik, şiddet, taciz gibi konuları konuşabildikleri öğretmenlerin çalışma koşullarını kolaylaştırmaya çalışınız.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Okulunuza konuyla ilgili afişleri asabilir, broşürleri dağıtabilirsiniz. </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Çocuk yaşta evliliklerle ilgili temel mesajları yaygınlaştırınız</a:t>
            </a:r>
            <a:r>
              <a:rPr lang="tr-TR" sz="1700" dirty="0" smtClean="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a:t>
            </a:r>
          </a:p>
          <a:p>
            <a:pPr marL="800100" lvl="1" indent="-342900" algn="l">
              <a:lnSpc>
                <a:spcPct val="120000"/>
              </a:lnSpc>
              <a:buFont typeface="Arial"/>
              <a:buChar char="•"/>
            </a:pPr>
            <a:r>
              <a:rPr lang="tr-TR" sz="2000" dirty="0">
                <a:solidFill>
                  <a:srgbClr val="E55A1E"/>
                </a:solidFill>
                <a:latin typeface="Calibri" panose="020F0502020204030204" pitchFamily="34" charset="0"/>
                <a:ea typeface="Times New Roman" panose="02020603050405020304" pitchFamily="18" charset="0"/>
                <a:cs typeface="Arial" panose="020B0604020202020204" pitchFamily="34" charset="0"/>
              </a:rPr>
              <a:t>Çocuk yaşta </a:t>
            </a:r>
            <a:r>
              <a:rPr lang="tr-TR" sz="2000" dirty="0">
                <a:solidFill>
                  <a:srgbClr val="E27022"/>
                </a:solidFill>
                <a:latin typeface="Calibri" panose="020F0502020204030204" pitchFamily="34" charset="0"/>
                <a:ea typeface="Times New Roman" panose="02020603050405020304" pitchFamily="18" charset="0"/>
                <a:cs typeface="Arial" panose="020B0604020202020204" pitchFamily="34" charset="0"/>
              </a:rPr>
              <a:t>yapılan evlilikler suçtur.</a:t>
            </a:r>
            <a:endParaRPr lang="en-US" sz="2000" dirty="0">
              <a:solidFill>
                <a:srgbClr val="E27022"/>
              </a:solidFill>
              <a:latin typeface="Calibri" panose="020F0502020204030204" pitchFamily="34" charset="0"/>
              <a:ea typeface="Times New Roman" panose="02020603050405020304" pitchFamily="18" charset="0"/>
              <a:cs typeface="Times New Roman" panose="02020603050405020304" pitchFamily="18" charset="0"/>
            </a:endParaRPr>
          </a:p>
          <a:p>
            <a:pPr marL="800100" lvl="1" indent="-342900" algn="l">
              <a:buFont typeface="Arial"/>
              <a:buChar char="•"/>
            </a:pPr>
            <a:r>
              <a:rPr lang="tr-TR" sz="2000" dirty="0">
                <a:solidFill>
                  <a:srgbClr val="E27022"/>
                </a:solidFill>
                <a:latin typeface="Calibri" panose="020F0502020204030204" pitchFamily="34" charset="0"/>
                <a:ea typeface="Times New Roman" panose="02020603050405020304" pitchFamily="18" charset="0"/>
                <a:cs typeface="Arial" panose="020B0604020202020204" pitchFamily="34" charset="0"/>
              </a:rPr>
              <a:t>Çocuk yaşta evlilikler hem çocuğun, hem gelecek nesillerin </a:t>
            </a:r>
            <a:r>
              <a:rPr lang="tr-TR" sz="2000" dirty="0" smtClean="0">
                <a:solidFill>
                  <a:srgbClr val="E27022"/>
                </a:solidFill>
                <a:latin typeface="Calibri" panose="020F0502020204030204" pitchFamily="34" charset="0"/>
                <a:ea typeface="Times New Roman" panose="02020603050405020304" pitchFamily="18" charset="0"/>
                <a:cs typeface="Arial" panose="020B0604020202020204" pitchFamily="34" charset="0"/>
              </a:rPr>
              <a:t>sağlığını olumsuz </a:t>
            </a:r>
            <a:r>
              <a:rPr lang="tr-TR" sz="2000" dirty="0">
                <a:solidFill>
                  <a:srgbClr val="E27022"/>
                </a:solidFill>
                <a:latin typeface="Calibri" panose="020F0502020204030204" pitchFamily="34" charset="0"/>
                <a:ea typeface="Times New Roman" panose="02020603050405020304" pitchFamily="18" charset="0"/>
                <a:cs typeface="Arial" panose="020B0604020202020204" pitchFamily="34" charset="0"/>
              </a:rPr>
              <a:t>etkiler.</a:t>
            </a:r>
            <a:endParaRPr lang="en-US" sz="2000" dirty="0">
              <a:solidFill>
                <a:srgbClr val="E27022"/>
              </a:solidFill>
              <a:latin typeface="Calibri" panose="020F0502020204030204" pitchFamily="34" charset="0"/>
              <a:ea typeface="Times New Roman" panose="02020603050405020304" pitchFamily="18" charset="0"/>
              <a:cs typeface="Times New Roman" panose="02020603050405020304" pitchFamily="18" charset="0"/>
            </a:endParaRPr>
          </a:p>
          <a:p>
            <a:pPr marL="800100" lvl="1" indent="-342900" algn="l">
              <a:buFont typeface="Arial"/>
              <a:buChar char="•"/>
            </a:pPr>
            <a:r>
              <a:rPr lang="tr-TR" sz="2000" dirty="0">
                <a:solidFill>
                  <a:srgbClr val="E27022"/>
                </a:solidFill>
                <a:latin typeface="Calibri" panose="020F0502020204030204" pitchFamily="34" charset="0"/>
                <a:ea typeface="Times New Roman" panose="02020603050405020304" pitchFamily="18" charset="0"/>
                <a:cs typeface="Arial" panose="020B0604020202020204" pitchFamily="34" charset="0"/>
              </a:rPr>
              <a:t>Çocuk yaşta evlilikler çocuğun eğitim imkânını elinden alır. </a:t>
            </a:r>
            <a:endParaRPr lang="en-US" sz="2000" dirty="0">
              <a:solidFill>
                <a:srgbClr val="E27022"/>
              </a:solidFill>
              <a:latin typeface="Calibri" panose="020F0502020204030204" pitchFamily="34" charset="0"/>
              <a:ea typeface="Times New Roman" panose="02020603050405020304" pitchFamily="18" charset="0"/>
              <a:cs typeface="Times New Roman" panose="02020603050405020304" pitchFamily="18" charset="0"/>
            </a:endParaRPr>
          </a:p>
          <a:p>
            <a:pPr marL="800100" lvl="1" indent="-342900" algn="l">
              <a:buFont typeface="Arial"/>
              <a:buChar char="•"/>
            </a:pPr>
            <a:r>
              <a:rPr lang="tr-TR" sz="2000" dirty="0">
                <a:solidFill>
                  <a:srgbClr val="E27022"/>
                </a:solidFill>
                <a:latin typeface="Calibri" panose="020F0502020204030204" pitchFamily="34" charset="0"/>
                <a:ea typeface="Times New Roman" panose="02020603050405020304" pitchFamily="18" charset="0"/>
                <a:cs typeface="Arial" panose="020B0604020202020204" pitchFamily="34" charset="0"/>
              </a:rPr>
              <a:t>18 yaşından küçük herkes ÇOCUKTUR. </a:t>
            </a:r>
            <a:endParaRPr lang="en-US" sz="2000" dirty="0">
              <a:solidFill>
                <a:srgbClr val="E27022"/>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Arial"/>
              <a:buChar char="•"/>
            </a:pPr>
            <a:endParaRPr lang="tr-TR" sz="1700" dirty="0" smtClean="0">
              <a:solidFill>
                <a:srgbClr val="E27022"/>
              </a:solidFill>
              <a:latin typeface="Arial" panose="020B060402020202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Eğitim Kurumlarında Neler Yapılabilir?</a:t>
            </a:r>
            <a:endParaRPr lang="en-US" sz="2600" b="1" dirty="0">
              <a:solidFill>
                <a:srgbClr val="0A59AB"/>
              </a:solidFill>
            </a:endParaRPr>
          </a:p>
        </p:txBody>
      </p:sp>
    </p:spTree>
    <p:extLst>
      <p:ext uri="{BB962C8B-B14F-4D97-AF65-F5344CB8AC3E}">
        <p14:creationId xmlns:p14="http://schemas.microsoft.com/office/powerpoint/2010/main" val="6386328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_MG_5067.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36728"/>
            <a:ext cx="9144001" cy="6096001"/>
          </a:xfrm>
          <a:prstGeom prst="rect">
            <a:avLst/>
          </a:prstGeom>
        </p:spPr>
      </p:pic>
      <p:sp>
        <p:nvSpPr>
          <p:cNvPr id="2" name="TextBox 1"/>
          <p:cNvSpPr txBox="1"/>
          <p:nvPr/>
        </p:nvSpPr>
        <p:spPr>
          <a:xfrm>
            <a:off x="4202544" y="1062178"/>
            <a:ext cx="4941456" cy="707886"/>
          </a:xfrm>
          <a:prstGeom prst="rect">
            <a:avLst/>
          </a:prstGeom>
          <a:noFill/>
        </p:spPr>
        <p:txBody>
          <a:bodyPr wrap="square" rtlCol="0">
            <a:spAutoFit/>
          </a:bodyPr>
          <a:lstStyle/>
          <a:p>
            <a:pPr algn="ctr"/>
            <a:r>
              <a:rPr lang="en-US" sz="4000" b="1" dirty="0" err="1" smtClean="0">
                <a:solidFill>
                  <a:srgbClr val="E55A1E"/>
                </a:solidFill>
              </a:rPr>
              <a:t>Teşekkürler</a:t>
            </a:r>
            <a:endParaRPr lang="en-US" sz="4000" b="1" dirty="0">
              <a:solidFill>
                <a:srgbClr val="E55A1E"/>
              </a:solidFill>
            </a:endParaRPr>
          </a:p>
        </p:txBody>
      </p:sp>
      <p:sp>
        <p:nvSpPr>
          <p:cNvPr id="5" name="Rectangle 6"/>
          <p:cNvSpPr>
            <a:spLocks noChangeArrowheads="1"/>
          </p:cNvSpPr>
          <p:nvPr/>
        </p:nvSpPr>
        <p:spPr bwMode="auto">
          <a:xfrm>
            <a:off x="-1" y="6286573"/>
            <a:ext cx="1974850" cy="214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r>
              <a:rPr lang="en-US" altLang="tr-TR" sz="800" i="1" dirty="0">
                <a:ea typeface="Calibri" panose="020F0502020204030204" pitchFamily="34" charset="0"/>
                <a:cs typeface="Times New Roman" panose="02020603050405020304" pitchFamily="18" charset="0"/>
              </a:rPr>
              <a:t>@UNICEF - Ankara Turkey 2016 - </a:t>
            </a:r>
            <a:r>
              <a:rPr lang="en-US" altLang="tr-TR" sz="800" i="1" dirty="0" err="1">
                <a:ea typeface="Calibri" panose="020F0502020204030204" pitchFamily="34" charset="0"/>
                <a:cs typeface="Times New Roman" panose="02020603050405020304" pitchFamily="18" charset="0"/>
              </a:rPr>
              <a:t>Feyzioğlu</a:t>
            </a:r>
            <a:endParaRPr lang="en-US" altLang="tr-TR" sz="800" i="1"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171982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pt_tespit ve vaka yonetimi-0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107962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2173897"/>
            <a:ext cx="8041639" cy="3698147"/>
          </a:xfrm>
        </p:spPr>
        <p:txBody>
          <a:bodyPr>
            <a:noAutofit/>
          </a:bodyPr>
          <a:lstStyle/>
          <a:p>
            <a:pPr marL="285750" indent="-285750" algn="l">
              <a:buFont typeface="Arial"/>
              <a:buChar char="•"/>
            </a:pPr>
            <a:r>
              <a:rPr lang="tr-TR" sz="2400" dirty="0">
                <a:solidFill>
                  <a:schemeClr val="tx1">
                    <a:lumMod val="75000"/>
                    <a:lumOff val="25000"/>
                  </a:schemeClr>
                </a:solidFill>
              </a:rPr>
              <a:t>AKK </a:t>
            </a:r>
            <a:r>
              <a:rPr lang="tr-TR" sz="2400" dirty="0" err="1">
                <a:solidFill>
                  <a:schemeClr val="tx1">
                    <a:lumMod val="75000"/>
                    <a:lumOff val="25000"/>
                  </a:schemeClr>
                </a:solidFill>
              </a:rPr>
              <a:t>md.</a:t>
            </a:r>
            <a:r>
              <a:rPr lang="tr-TR" sz="2400" dirty="0">
                <a:solidFill>
                  <a:schemeClr val="tx1">
                    <a:lumMod val="75000"/>
                    <a:lumOff val="25000"/>
                  </a:schemeClr>
                </a:solidFill>
              </a:rPr>
              <a:t> 7 </a:t>
            </a:r>
            <a:r>
              <a:rPr lang="tr-TR" sz="2400" dirty="0">
                <a:solidFill>
                  <a:schemeClr val="tx1">
                    <a:lumMod val="75000"/>
                    <a:lumOff val="25000"/>
                  </a:schemeClr>
                </a:solidFill>
                <a:sym typeface="Wingdings" panose="05000000000000000000" pitchFamily="2" charset="2"/>
              </a:rPr>
              <a:t> Herkes ihbar edebilir.</a:t>
            </a:r>
            <a:endParaRPr lang="tr-TR" sz="2400" dirty="0">
              <a:solidFill>
                <a:schemeClr val="tx1">
                  <a:lumMod val="75000"/>
                  <a:lumOff val="25000"/>
                </a:schemeClr>
              </a:solidFill>
            </a:endParaRPr>
          </a:p>
          <a:p>
            <a:pPr marL="285750" indent="-285750" algn="l">
              <a:buFont typeface="Arial"/>
              <a:buChar char="•"/>
            </a:pPr>
            <a:r>
              <a:rPr lang="tr-TR" sz="2400" dirty="0">
                <a:solidFill>
                  <a:schemeClr val="tx1">
                    <a:lumMod val="75000"/>
                    <a:lumOff val="25000"/>
                  </a:schemeClr>
                </a:solidFill>
              </a:rPr>
              <a:t>ÇKK </a:t>
            </a:r>
            <a:r>
              <a:rPr lang="tr-TR" sz="2400" dirty="0" err="1">
                <a:solidFill>
                  <a:schemeClr val="tx1">
                    <a:lumMod val="75000"/>
                    <a:lumOff val="25000"/>
                  </a:schemeClr>
                </a:solidFill>
              </a:rPr>
              <a:t>md.</a:t>
            </a:r>
            <a:r>
              <a:rPr lang="tr-TR" sz="2400" dirty="0">
                <a:solidFill>
                  <a:schemeClr val="tx1">
                    <a:lumMod val="75000"/>
                    <a:lumOff val="25000"/>
                  </a:schemeClr>
                </a:solidFill>
              </a:rPr>
              <a:t> 6 </a:t>
            </a:r>
            <a:r>
              <a:rPr lang="tr-TR" sz="2400" dirty="0">
                <a:solidFill>
                  <a:schemeClr val="tx1">
                    <a:lumMod val="75000"/>
                    <a:lumOff val="25000"/>
                  </a:schemeClr>
                </a:solidFill>
                <a:sym typeface="Wingdings" panose="05000000000000000000" pitchFamily="2" charset="2"/>
              </a:rPr>
              <a:t> Adli ve idari merciler bildirmekle </a:t>
            </a:r>
            <a:r>
              <a:rPr lang="tr-TR" sz="2400" b="1" u="sng" dirty="0">
                <a:solidFill>
                  <a:schemeClr val="tx1">
                    <a:lumMod val="75000"/>
                    <a:lumOff val="25000"/>
                  </a:schemeClr>
                </a:solidFill>
                <a:sym typeface="Wingdings" panose="05000000000000000000" pitchFamily="2" charset="2"/>
              </a:rPr>
              <a:t>yükümlüdür.</a:t>
            </a:r>
            <a:endParaRPr lang="tr-TR" sz="2400" b="1" u="sng" dirty="0">
              <a:solidFill>
                <a:schemeClr val="tx1">
                  <a:lumMod val="75000"/>
                  <a:lumOff val="25000"/>
                </a:schemeClr>
              </a:solidFill>
            </a:endParaRPr>
          </a:p>
          <a:p>
            <a:pPr marL="285750" indent="-285750" algn="l">
              <a:buFont typeface="Arial"/>
              <a:buChar char="•"/>
            </a:pPr>
            <a:endParaRPr lang="en-US" sz="18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Bildirim Yükümlülüğü</a:t>
            </a:r>
            <a:endParaRPr lang="en-US" sz="2600" b="1" dirty="0">
              <a:solidFill>
                <a:srgbClr val="0A59AB"/>
              </a:solidFill>
            </a:endParaRPr>
          </a:p>
        </p:txBody>
      </p:sp>
    </p:spTree>
    <p:extLst>
      <p:ext uri="{BB962C8B-B14F-4D97-AF65-F5344CB8AC3E}">
        <p14:creationId xmlns:p14="http://schemas.microsoft.com/office/powerpoint/2010/main" val="1060294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20004"/>
            <a:ext cx="8041639" cy="3633762"/>
          </a:xfrm>
        </p:spPr>
        <p:txBody>
          <a:bodyPr>
            <a:noAutofit/>
          </a:bodyPr>
          <a:lstStyle/>
          <a:p>
            <a:pPr algn="l"/>
            <a:r>
              <a:rPr lang="en-US" sz="2000" b="1" dirty="0" smtClean="0">
                <a:solidFill>
                  <a:schemeClr val="tx1">
                    <a:lumMod val="75000"/>
                    <a:lumOff val="25000"/>
                  </a:schemeClr>
                </a:solidFill>
              </a:rPr>
              <a:t>1. </a:t>
            </a:r>
            <a:r>
              <a:rPr lang="en-US" sz="2000" b="1" dirty="0" err="1" smtClean="0">
                <a:solidFill>
                  <a:schemeClr val="tx1">
                    <a:lumMod val="75000"/>
                    <a:lumOff val="25000"/>
                  </a:schemeClr>
                </a:solidFill>
              </a:rPr>
              <a:t>Suçu</a:t>
            </a:r>
            <a:r>
              <a:rPr lang="en-US" sz="2000" b="1" dirty="0" smtClean="0">
                <a:solidFill>
                  <a:schemeClr val="tx1">
                    <a:lumMod val="75000"/>
                    <a:lumOff val="25000"/>
                  </a:schemeClr>
                </a:solidFill>
              </a:rPr>
              <a:t> </a:t>
            </a:r>
            <a:r>
              <a:rPr lang="en-US" sz="2000" b="1" dirty="0" err="1">
                <a:solidFill>
                  <a:schemeClr val="tx1">
                    <a:lumMod val="75000"/>
                    <a:lumOff val="25000"/>
                  </a:schemeClr>
                </a:solidFill>
              </a:rPr>
              <a:t>b</a:t>
            </a:r>
            <a:r>
              <a:rPr lang="en-US" sz="2000" b="1" dirty="0" err="1" smtClean="0">
                <a:solidFill>
                  <a:schemeClr val="tx1">
                    <a:lumMod val="75000"/>
                    <a:lumOff val="25000"/>
                  </a:schemeClr>
                </a:solidFill>
              </a:rPr>
              <a:t>ildirim</a:t>
            </a:r>
            <a:r>
              <a:rPr lang="en-US" sz="2000" b="1" dirty="0" smtClean="0">
                <a:solidFill>
                  <a:schemeClr val="tx1">
                    <a:lumMod val="75000"/>
                    <a:lumOff val="25000"/>
                  </a:schemeClr>
                </a:solidFill>
              </a:rPr>
              <a:t> </a:t>
            </a:r>
            <a:r>
              <a:rPr lang="en-US" sz="2000" b="1" dirty="0" err="1">
                <a:solidFill>
                  <a:schemeClr val="tx1">
                    <a:lumMod val="75000"/>
                    <a:lumOff val="25000"/>
                  </a:schemeClr>
                </a:solidFill>
              </a:rPr>
              <a:t>y</a:t>
            </a:r>
            <a:r>
              <a:rPr lang="en-US" sz="2000" b="1" dirty="0" err="1" smtClean="0">
                <a:solidFill>
                  <a:schemeClr val="tx1">
                    <a:lumMod val="75000"/>
                    <a:lumOff val="25000"/>
                  </a:schemeClr>
                </a:solidFill>
              </a:rPr>
              <a:t>ükümlülüğü</a:t>
            </a:r>
            <a:endParaRPr lang="en-US" sz="2000" b="1" dirty="0">
              <a:solidFill>
                <a:schemeClr val="tx1">
                  <a:lumMod val="75000"/>
                  <a:lumOff val="25000"/>
                </a:schemeClr>
              </a:solidFill>
            </a:endParaRPr>
          </a:p>
          <a:p>
            <a:pPr algn="l"/>
            <a:endParaRPr lang="en-US" sz="1000" dirty="0">
              <a:solidFill>
                <a:schemeClr val="tx1">
                  <a:lumMod val="75000"/>
                  <a:lumOff val="25000"/>
                </a:schemeClr>
              </a:solidFill>
            </a:endParaRPr>
          </a:p>
          <a:p>
            <a:pPr algn="l">
              <a:spcBef>
                <a:spcPts val="0"/>
              </a:spcBef>
              <a:buClr>
                <a:schemeClr val="accent2"/>
              </a:buClr>
              <a:defRPr/>
            </a:pPr>
            <a:r>
              <a:rPr lang="tr-TR" sz="1800" dirty="0">
                <a:solidFill>
                  <a:schemeClr val="tx1">
                    <a:lumMod val="75000"/>
                    <a:lumOff val="25000"/>
                  </a:schemeClr>
                </a:solidFill>
                <a:cs typeface="Times New Roman" pitchFamily="18" charset="0"/>
              </a:rPr>
              <a:t>İşlenmekte olan suçu  yetkili makamlara bildirmeyen kişi  bir yıla kadar hapis cezası ile cezalandırılır. Mağdur 15 yaşından küçük ise yarı oranında artırılır. Tanıklıktan çekinme hakkı olanların bildirim yükümlülüğü bulunmamaktadır (TCK m.278). </a:t>
            </a:r>
          </a:p>
          <a:p>
            <a:pPr algn="l">
              <a:spcBef>
                <a:spcPts val="0"/>
              </a:spcBef>
              <a:buClr>
                <a:schemeClr val="accent2"/>
              </a:buClr>
              <a:defRPr/>
            </a:pPr>
            <a:endParaRPr lang="tr-TR" sz="1800" dirty="0">
              <a:solidFill>
                <a:schemeClr val="tx1">
                  <a:lumMod val="75000"/>
                  <a:lumOff val="25000"/>
                </a:schemeClr>
              </a:solidFill>
              <a:cs typeface="Times New Roman" pitchFamily="18" charset="0"/>
            </a:endParaRPr>
          </a:p>
          <a:p>
            <a:pPr algn="l">
              <a:spcBef>
                <a:spcPts val="0"/>
              </a:spcBef>
              <a:buClr>
                <a:schemeClr val="accent2"/>
              </a:buClr>
              <a:defRPr/>
            </a:pPr>
            <a:r>
              <a:rPr lang="tr-TR" sz="1800" dirty="0">
                <a:solidFill>
                  <a:schemeClr val="tx1">
                    <a:lumMod val="75000"/>
                    <a:lumOff val="25000"/>
                  </a:schemeClr>
                </a:solidFill>
                <a:cs typeface="Times New Roman" pitchFamily="18" charset="0"/>
              </a:rPr>
              <a:t>Kamu adına  görev yapan kişi  görevleri s</a:t>
            </a:r>
            <a:r>
              <a:rPr lang="tr-TR" sz="1800" dirty="0">
                <a:solidFill>
                  <a:schemeClr val="tx1">
                    <a:lumMod val="75000"/>
                    <a:lumOff val="25000"/>
                  </a:schemeClr>
                </a:solidFill>
              </a:rPr>
              <a:t>ı</a:t>
            </a:r>
            <a:r>
              <a:rPr lang="tr-TR" sz="1800" dirty="0">
                <a:solidFill>
                  <a:schemeClr val="tx1">
                    <a:lumMod val="75000"/>
                    <a:lumOff val="25000"/>
                  </a:schemeClr>
                </a:solidFill>
                <a:cs typeface="Times New Roman" pitchFamily="18" charset="0"/>
              </a:rPr>
              <a:t>ras</a:t>
            </a:r>
            <a:r>
              <a:rPr lang="tr-TR" sz="1800" dirty="0">
                <a:solidFill>
                  <a:schemeClr val="tx1">
                    <a:lumMod val="75000"/>
                    <a:lumOff val="25000"/>
                  </a:schemeClr>
                </a:solidFill>
              </a:rPr>
              <a:t>ı</a:t>
            </a:r>
            <a:r>
              <a:rPr lang="tr-TR" sz="1800" dirty="0">
                <a:solidFill>
                  <a:schemeClr val="tx1">
                    <a:lumMod val="75000"/>
                    <a:lumOff val="25000"/>
                  </a:schemeClr>
                </a:solidFill>
                <a:cs typeface="Times New Roman" pitchFamily="18" charset="0"/>
              </a:rPr>
              <a:t>nda ve görevlerine ili</a:t>
            </a:r>
            <a:r>
              <a:rPr lang="tr-TR" sz="1800" dirty="0">
                <a:solidFill>
                  <a:schemeClr val="tx1">
                    <a:lumMod val="75000"/>
                    <a:lumOff val="25000"/>
                  </a:schemeClr>
                </a:solidFill>
              </a:rPr>
              <a:t>ş</a:t>
            </a:r>
            <a:r>
              <a:rPr lang="tr-TR" sz="1800" dirty="0">
                <a:solidFill>
                  <a:schemeClr val="tx1">
                    <a:lumMod val="75000"/>
                    <a:lumOff val="25000"/>
                  </a:schemeClr>
                </a:solidFill>
                <a:cs typeface="Times New Roman" pitchFamily="18" charset="0"/>
              </a:rPr>
              <a:t>kin bir suç ö</a:t>
            </a:r>
            <a:r>
              <a:rPr lang="tr-TR" sz="1800" dirty="0">
                <a:solidFill>
                  <a:schemeClr val="tx1">
                    <a:lumMod val="75000"/>
                    <a:lumOff val="25000"/>
                  </a:schemeClr>
                </a:solidFill>
              </a:rPr>
              <a:t>ğ</a:t>
            </a:r>
            <a:r>
              <a:rPr lang="tr-TR" sz="1800" dirty="0">
                <a:solidFill>
                  <a:schemeClr val="tx1">
                    <a:lumMod val="75000"/>
                    <a:lumOff val="25000"/>
                  </a:schemeClr>
                </a:solidFill>
                <a:cs typeface="Times New Roman" pitchFamily="18" charset="0"/>
              </a:rPr>
              <a:t>rendiklerinde bildirmezse 6 aydan iki yıla kadar hapis cezası ile  cezalandırılır </a:t>
            </a:r>
            <a:endParaRPr lang="tr-TR" sz="1800" dirty="0" smtClean="0">
              <a:solidFill>
                <a:schemeClr val="tx1">
                  <a:lumMod val="75000"/>
                  <a:lumOff val="25000"/>
                </a:schemeClr>
              </a:solidFill>
              <a:cs typeface="Times New Roman" pitchFamily="18" charset="0"/>
            </a:endParaRPr>
          </a:p>
          <a:p>
            <a:pPr algn="l">
              <a:spcBef>
                <a:spcPts val="0"/>
              </a:spcBef>
              <a:buClr>
                <a:schemeClr val="accent2"/>
              </a:buClr>
              <a:defRPr/>
            </a:pPr>
            <a:r>
              <a:rPr lang="tr-TR" sz="1800" dirty="0" smtClean="0">
                <a:solidFill>
                  <a:schemeClr val="tx1">
                    <a:lumMod val="75000"/>
                    <a:lumOff val="25000"/>
                  </a:schemeClr>
                </a:solidFill>
                <a:cs typeface="Times New Roman" pitchFamily="18" charset="0"/>
              </a:rPr>
              <a:t>(</a:t>
            </a:r>
            <a:r>
              <a:rPr lang="tr-TR" sz="1800" dirty="0">
                <a:solidFill>
                  <a:schemeClr val="tx1">
                    <a:lumMod val="75000"/>
                    <a:lumOff val="25000"/>
                  </a:schemeClr>
                </a:solidFill>
                <a:cs typeface="Times New Roman" pitchFamily="18" charset="0"/>
              </a:rPr>
              <a:t>TCK m.279).</a:t>
            </a:r>
          </a:p>
          <a:p>
            <a:pPr algn="l">
              <a:spcBef>
                <a:spcPts val="0"/>
              </a:spcBef>
              <a:buClr>
                <a:schemeClr val="accent2"/>
              </a:buClr>
              <a:defRPr/>
            </a:pPr>
            <a:endParaRPr lang="tr-TR" sz="1800" dirty="0">
              <a:solidFill>
                <a:schemeClr val="tx1">
                  <a:lumMod val="75000"/>
                  <a:lumOff val="25000"/>
                </a:schemeClr>
              </a:solidFill>
              <a:cs typeface="Times New Roman" pitchFamily="18" charset="0"/>
            </a:endParaRPr>
          </a:p>
          <a:p>
            <a:pPr algn="l">
              <a:spcBef>
                <a:spcPts val="0"/>
              </a:spcBef>
              <a:buClr>
                <a:schemeClr val="accent2"/>
              </a:buClr>
              <a:defRPr/>
            </a:pPr>
            <a:r>
              <a:rPr lang="tr-TR" sz="1800" dirty="0">
                <a:solidFill>
                  <a:schemeClr val="tx1">
                    <a:lumMod val="75000"/>
                    <a:lumOff val="25000"/>
                  </a:schemeClr>
                </a:solidFill>
                <a:cs typeface="Times New Roman" pitchFamily="18" charset="0"/>
              </a:rPr>
              <a:t>Görevini yaptığı sırada bir suç belirtisi ile karşılaşan sağlık görevlisi durumu yetkili makamlara bildirmez ya da gecikirse bir yıla kadar hapis cezası ile cezalandırılır </a:t>
            </a:r>
            <a:endParaRPr lang="tr-TR" sz="1800" dirty="0" smtClean="0">
              <a:solidFill>
                <a:schemeClr val="tx1">
                  <a:lumMod val="75000"/>
                  <a:lumOff val="25000"/>
                </a:schemeClr>
              </a:solidFill>
              <a:cs typeface="Times New Roman" pitchFamily="18" charset="0"/>
            </a:endParaRPr>
          </a:p>
          <a:p>
            <a:pPr algn="l">
              <a:spcBef>
                <a:spcPts val="0"/>
              </a:spcBef>
              <a:buClr>
                <a:schemeClr val="accent2"/>
              </a:buClr>
              <a:defRPr/>
            </a:pPr>
            <a:r>
              <a:rPr lang="tr-TR" sz="1800" dirty="0" smtClean="0">
                <a:solidFill>
                  <a:schemeClr val="tx1">
                    <a:lumMod val="75000"/>
                    <a:lumOff val="25000"/>
                  </a:schemeClr>
                </a:solidFill>
                <a:cs typeface="Times New Roman" pitchFamily="18" charset="0"/>
              </a:rPr>
              <a:t>(</a:t>
            </a:r>
            <a:r>
              <a:rPr lang="tr-TR" sz="1800" dirty="0">
                <a:solidFill>
                  <a:schemeClr val="tx1">
                    <a:lumMod val="75000"/>
                    <a:lumOff val="25000"/>
                  </a:schemeClr>
                </a:solidFill>
                <a:cs typeface="Times New Roman" pitchFamily="18" charset="0"/>
              </a:rPr>
              <a:t>TCK m</a:t>
            </a:r>
            <a:r>
              <a:rPr lang="tr-TR" sz="1800" dirty="0">
                <a:solidFill>
                  <a:schemeClr val="tx1">
                    <a:lumMod val="75000"/>
                    <a:lumOff val="25000"/>
                  </a:schemeClr>
                </a:solidFill>
              </a:rPr>
              <a:t>.280). </a:t>
            </a: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Bildirim Yükümlülüğü</a:t>
            </a:r>
            <a:endParaRPr lang="en-US" sz="2600" b="1" dirty="0">
              <a:solidFill>
                <a:srgbClr val="0A59AB"/>
              </a:solidFill>
            </a:endParaRPr>
          </a:p>
        </p:txBody>
      </p:sp>
    </p:spTree>
    <p:extLst>
      <p:ext uri="{BB962C8B-B14F-4D97-AF65-F5344CB8AC3E}">
        <p14:creationId xmlns:p14="http://schemas.microsoft.com/office/powerpoint/2010/main" val="4161898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19646"/>
            <a:ext cx="8041639" cy="3655286"/>
          </a:xfrm>
        </p:spPr>
        <p:txBody>
          <a:bodyPr>
            <a:noAutofit/>
          </a:bodyPr>
          <a:lstStyle/>
          <a:p>
            <a:pPr algn="l"/>
            <a:r>
              <a:rPr lang="en-US" sz="2000" b="1" dirty="0" smtClean="0">
                <a:solidFill>
                  <a:schemeClr val="tx1">
                    <a:lumMod val="75000"/>
                    <a:lumOff val="25000"/>
                  </a:schemeClr>
                </a:solidFill>
              </a:rPr>
              <a:t>2. </a:t>
            </a:r>
            <a:r>
              <a:rPr lang="en-US" sz="2000" b="1" dirty="0" err="1" smtClean="0">
                <a:solidFill>
                  <a:schemeClr val="tx1">
                    <a:lumMod val="75000"/>
                    <a:lumOff val="25000"/>
                  </a:schemeClr>
                </a:solidFill>
              </a:rPr>
              <a:t>Korunma</a:t>
            </a:r>
            <a:r>
              <a:rPr lang="en-US" sz="2000" b="1" dirty="0" smtClean="0">
                <a:solidFill>
                  <a:schemeClr val="tx1">
                    <a:lumMod val="75000"/>
                    <a:lumOff val="25000"/>
                  </a:schemeClr>
                </a:solidFill>
              </a:rPr>
              <a:t> </a:t>
            </a:r>
            <a:r>
              <a:rPr lang="en-US" sz="2000" b="1" dirty="0" err="1" smtClean="0">
                <a:solidFill>
                  <a:schemeClr val="tx1">
                    <a:lumMod val="75000"/>
                    <a:lumOff val="25000"/>
                  </a:schemeClr>
                </a:solidFill>
              </a:rPr>
              <a:t>gereksinimini</a:t>
            </a:r>
            <a:r>
              <a:rPr lang="en-US" sz="2000" b="1" dirty="0" smtClean="0">
                <a:solidFill>
                  <a:schemeClr val="tx1">
                    <a:lumMod val="75000"/>
                    <a:lumOff val="25000"/>
                  </a:schemeClr>
                </a:solidFill>
              </a:rPr>
              <a:t> </a:t>
            </a:r>
            <a:r>
              <a:rPr lang="en-US" sz="2000" b="1" dirty="0" err="1" smtClean="0">
                <a:solidFill>
                  <a:schemeClr val="tx1">
                    <a:lumMod val="75000"/>
                    <a:lumOff val="25000"/>
                  </a:schemeClr>
                </a:solidFill>
              </a:rPr>
              <a:t>bildirim</a:t>
            </a:r>
            <a:r>
              <a:rPr lang="en-US" sz="2000" b="1" dirty="0" smtClean="0">
                <a:solidFill>
                  <a:schemeClr val="tx1">
                    <a:lumMod val="75000"/>
                    <a:lumOff val="25000"/>
                  </a:schemeClr>
                </a:solidFill>
              </a:rPr>
              <a:t> </a:t>
            </a:r>
            <a:r>
              <a:rPr lang="en-US" sz="2000" b="1" dirty="0" err="1" smtClean="0">
                <a:solidFill>
                  <a:schemeClr val="tx1">
                    <a:lumMod val="75000"/>
                    <a:lumOff val="25000"/>
                  </a:schemeClr>
                </a:solidFill>
              </a:rPr>
              <a:t>yükümlülüğü</a:t>
            </a:r>
            <a:endParaRPr lang="en-US" sz="2000" b="1" dirty="0" smtClean="0">
              <a:solidFill>
                <a:schemeClr val="tx1">
                  <a:lumMod val="75000"/>
                  <a:lumOff val="25000"/>
                </a:schemeClr>
              </a:solidFill>
            </a:endParaRPr>
          </a:p>
          <a:p>
            <a:pPr algn="l"/>
            <a:endParaRPr lang="en-US" sz="1000" dirty="0" smtClean="0">
              <a:solidFill>
                <a:schemeClr val="tx1">
                  <a:lumMod val="75000"/>
                  <a:lumOff val="25000"/>
                </a:schemeClr>
              </a:solidFill>
            </a:endParaRPr>
          </a:p>
          <a:p>
            <a:pPr algn="l"/>
            <a:endParaRPr lang="en-US" sz="1000" dirty="0">
              <a:solidFill>
                <a:schemeClr val="tx1">
                  <a:lumMod val="75000"/>
                  <a:lumOff val="25000"/>
                </a:schemeClr>
              </a:solidFill>
            </a:endParaRPr>
          </a:p>
          <a:p>
            <a:pPr algn="l">
              <a:spcBef>
                <a:spcPts val="0"/>
              </a:spcBef>
              <a:buClr>
                <a:schemeClr val="accent2"/>
              </a:buClr>
              <a:defRPr/>
            </a:pPr>
            <a:r>
              <a:rPr lang="tr-TR" sz="1800" dirty="0">
                <a:solidFill>
                  <a:schemeClr val="tx1">
                    <a:lumMod val="75000"/>
                    <a:lumOff val="25000"/>
                  </a:schemeClr>
                </a:solidFill>
              </a:rPr>
              <a:t>Adli ve idari merciler</a:t>
            </a:r>
          </a:p>
          <a:p>
            <a:pPr algn="l">
              <a:spcBef>
                <a:spcPts val="0"/>
              </a:spcBef>
              <a:buClr>
                <a:schemeClr val="accent2"/>
              </a:buClr>
              <a:defRPr/>
            </a:pPr>
            <a:r>
              <a:rPr lang="tr-TR" sz="1800" dirty="0">
                <a:solidFill>
                  <a:schemeClr val="tx1">
                    <a:lumMod val="75000"/>
                    <a:lumOff val="25000"/>
                  </a:schemeClr>
                </a:solidFill>
              </a:rPr>
              <a:t>Kolluk görevlileri</a:t>
            </a:r>
          </a:p>
          <a:p>
            <a:pPr algn="l">
              <a:spcBef>
                <a:spcPts val="0"/>
              </a:spcBef>
              <a:buClr>
                <a:schemeClr val="accent2"/>
              </a:buClr>
              <a:defRPr/>
            </a:pPr>
            <a:r>
              <a:rPr lang="tr-TR" sz="1800" dirty="0">
                <a:solidFill>
                  <a:schemeClr val="tx1">
                    <a:lumMod val="75000"/>
                    <a:lumOff val="25000"/>
                  </a:schemeClr>
                </a:solidFill>
              </a:rPr>
              <a:t>Sağlık ve eğitim kuruluşları</a:t>
            </a:r>
          </a:p>
          <a:p>
            <a:pPr algn="l">
              <a:spcBef>
                <a:spcPts val="0"/>
              </a:spcBef>
              <a:buClr>
                <a:schemeClr val="accent2"/>
              </a:buClr>
              <a:defRPr/>
            </a:pPr>
            <a:r>
              <a:rPr lang="tr-TR" sz="1800" dirty="0">
                <a:solidFill>
                  <a:schemeClr val="tx1">
                    <a:lumMod val="75000"/>
                    <a:lumOff val="25000"/>
                  </a:schemeClr>
                </a:solidFill>
              </a:rPr>
              <a:t>Sivil toplum kuruluşları </a:t>
            </a:r>
          </a:p>
          <a:p>
            <a:pPr algn="l">
              <a:spcBef>
                <a:spcPts val="0"/>
              </a:spcBef>
              <a:buClr>
                <a:schemeClr val="accent2"/>
              </a:buClr>
              <a:defRPr/>
            </a:pPr>
            <a:endParaRPr lang="tr-TR" sz="900" dirty="0">
              <a:solidFill>
                <a:schemeClr val="tx1">
                  <a:lumMod val="75000"/>
                  <a:lumOff val="25000"/>
                </a:schemeClr>
              </a:solidFill>
              <a:cs typeface="Times New Roman" pitchFamily="18" charset="0"/>
            </a:endParaRPr>
          </a:p>
          <a:p>
            <a:pPr algn="l"/>
            <a:r>
              <a:rPr lang="tr-TR" sz="1800" dirty="0">
                <a:solidFill>
                  <a:schemeClr val="tx1">
                    <a:lumMod val="75000"/>
                    <a:lumOff val="25000"/>
                  </a:schemeClr>
                </a:solidFill>
              </a:rPr>
              <a:t>korunma ihtiyacı olan çocuğu </a:t>
            </a:r>
            <a:r>
              <a:rPr lang="tr-TR" sz="1800" b="1" dirty="0" err="1">
                <a:solidFill>
                  <a:schemeClr val="tx1">
                    <a:lumMod val="75000"/>
                    <a:lumOff val="25000"/>
                  </a:schemeClr>
                </a:solidFill>
              </a:rPr>
              <a:t>ASPB’ye</a:t>
            </a:r>
            <a:r>
              <a:rPr lang="tr-TR" sz="1800" b="1" dirty="0">
                <a:solidFill>
                  <a:schemeClr val="tx1">
                    <a:lumMod val="75000"/>
                    <a:lumOff val="25000"/>
                  </a:schemeClr>
                </a:solidFill>
              </a:rPr>
              <a:t> bildirmek</a:t>
            </a:r>
            <a:r>
              <a:rPr lang="tr-TR" sz="1800" dirty="0">
                <a:solidFill>
                  <a:schemeClr val="tx1">
                    <a:lumMod val="75000"/>
                    <a:lumOff val="25000"/>
                  </a:schemeClr>
                </a:solidFill>
              </a:rPr>
              <a:t>le yükümlüdür (ÇKM m.6). </a:t>
            </a:r>
            <a:endParaRPr lang="tr-TR" sz="1800" dirty="0" smtClean="0">
              <a:solidFill>
                <a:schemeClr val="tx1">
                  <a:lumMod val="75000"/>
                  <a:lumOff val="25000"/>
                </a:schemeClr>
              </a:solidFill>
            </a:endParaRPr>
          </a:p>
          <a:p>
            <a:pPr algn="l"/>
            <a:endParaRPr lang="tr-TR" sz="1800" dirty="0">
              <a:solidFill>
                <a:schemeClr val="tx1">
                  <a:lumMod val="75000"/>
                  <a:lumOff val="25000"/>
                </a:schemeClr>
              </a:solidFill>
            </a:endParaRPr>
          </a:p>
          <a:p>
            <a:pPr algn="l"/>
            <a:r>
              <a:rPr lang="tr-TR" sz="1800" dirty="0">
                <a:solidFill>
                  <a:schemeClr val="tx1">
                    <a:lumMod val="75000"/>
                    <a:lumOff val="25000"/>
                  </a:schemeClr>
                </a:solidFill>
              </a:rPr>
              <a:t>Ayrıca TCK Madde 98(1)’e göre: (</a:t>
            </a:r>
            <a:r>
              <a:rPr lang="tr-TR" sz="1800" b="1" dirty="0">
                <a:solidFill>
                  <a:schemeClr val="tx1">
                    <a:lumMod val="75000"/>
                    <a:lumOff val="25000"/>
                  </a:schemeClr>
                </a:solidFill>
              </a:rPr>
              <a:t>Yardım veya bildirim yükümlülüğünün yerine getirilmemesi</a:t>
            </a:r>
            <a:r>
              <a:rPr lang="tr-TR" sz="1800" dirty="0">
                <a:solidFill>
                  <a:schemeClr val="tx1">
                    <a:lumMod val="75000"/>
                    <a:lumOff val="25000"/>
                  </a:schemeClr>
                </a:solidFill>
              </a:rPr>
              <a:t>) Yaşı, hastalığı veya yaralanması dolayısıyla ya da başka herhangi bir nedenle kendini idare edemeyecek durumda olan kimseye hâl ve koşulların elverdiği ölçüde yardım etmeyen ya da durumu derhâl ilgili makamlara bildirmeyen kişi, bir yıla kadar hapis veya adlî para cezası ile cezalandırılır. </a:t>
            </a:r>
          </a:p>
          <a:p>
            <a:pPr algn="l"/>
            <a:endParaRPr lang="tr-TR" sz="16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Bildirim Yükümlülüğü</a:t>
            </a:r>
            <a:endParaRPr lang="en-US" sz="2600" b="1" dirty="0">
              <a:solidFill>
                <a:srgbClr val="0A59AB"/>
              </a:solidFill>
            </a:endParaRPr>
          </a:p>
        </p:txBody>
      </p:sp>
    </p:spTree>
    <p:extLst>
      <p:ext uri="{BB962C8B-B14F-4D97-AF65-F5344CB8AC3E}">
        <p14:creationId xmlns:p14="http://schemas.microsoft.com/office/powerpoint/2010/main" val="2016272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333514"/>
            <a:ext cx="8041639" cy="1481664"/>
          </a:xfrm>
        </p:spPr>
        <p:txBody>
          <a:bodyPr>
            <a:noAutofit/>
          </a:bodyPr>
          <a:lstStyle/>
          <a:p>
            <a:pPr algn="l"/>
            <a:r>
              <a:rPr lang="tr-TR" sz="1800" b="1" i="1" dirty="0">
                <a:solidFill>
                  <a:schemeClr val="tx1">
                    <a:lumMod val="75000"/>
                    <a:lumOff val="25000"/>
                  </a:schemeClr>
                </a:solidFill>
              </a:rPr>
              <a:t>Çocuk Koruma Kanunu Madde 6(1)</a:t>
            </a:r>
            <a:r>
              <a:rPr lang="tr-TR" sz="1800" i="1" dirty="0">
                <a:solidFill>
                  <a:schemeClr val="tx1">
                    <a:lumMod val="75000"/>
                    <a:lumOff val="25000"/>
                  </a:schemeClr>
                </a:solidFill>
              </a:rPr>
              <a:t>: Adlî ve idarî merciler, kolluk görevlileri, sağlık ve eğitim kuruluşları, sivil toplum kuruluşları, korunma ihtiyacı olan çocuğu Sosyal Hizmetler ve Çocuk Esirgeme Kurumuna bildirmekle yükümlüdür.</a:t>
            </a:r>
            <a:endParaRPr lang="en-US" sz="1800" i="1" dirty="0">
              <a:solidFill>
                <a:schemeClr val="tx1">
                  <a:lumMod val="75000"/>
                  <a:lumOff val="25000"/>
                </a:schemeClr>
              </a:solidFill>
            </a:endParaRPr>
          </a:p>
        </p:txBody>
      </p:sp>
      <p:sp>
        <p:nvSpPr>
          <p:cNvPr id="6" name="Title 1"/>
          <p:cNvSpPr txBox="1">
            <a:spLocks/>
          </p:cNvSpPr>
          <p:nvPr/>
        </p:nvSpPr>
        <p:spPr>
          <a:xfrm>
            <a:off x="685800" y="2413767"/>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600" b="1" dirty="0" err="1" smtClean="0">
                <a:solidFill>
                  <a:srgbClr val="E27022"/>
                </a:solidFill>
              </a:rPr>
              <a:t>Bildirim</a:t>
            </a:r>
            <a:r>
              <a:rPr lang="en-US" sz="2600" b="1" dirty="0" smtClean="0">
                <a:solidFill>
                  <a:srgbClr val="E27022"/>
                </a:solidFill>
              </a:rPr>
              <a:t> </a:t>
            </a:r>
            <a:r>
              <a:rPr lang="en-US" sz="2600" b="1" dirty="0" err="1" smtClean="0">
                <a:solidFill>
                  <a:srgbClr val="E27022"/>
                </a:solidFill>
              </a:rPr>
              <a:t>Yapabileceğimiz</a:t>
            </a:r>
            <a:r>
              <a:rPr lang="en-US" sz="2600" b="1" dirty="0" smtClean="0">
                <a:solidFill>
                  <a:srgbClr val="E27022"/>
                </a:solidFill>
              </a:rPr>
              <a:t> </a:t>
            </a:r>
            <a:r>
              <a:rPr lang="en-US" sz="2600" b="1" dirty="0" err="1" smtClean="0">
                <a:solidFill>
                  <a:srgbClr val="E27022"/>
                </a:solidFill>
              </a:rPr>
              <a:t>Yerler</a:t>
            </a:r>
            <a:endParaRPr lang="en-US" sz="2600" b="1" dirty="0">
              <a:solidFill>
                <a:srgbClr val="E27022"/>
              </a:solidFill>
            </a:endParaRPr>
          </a:p>
        </p:txBody>
      </p:sp>
      <p:sp>
        <p:nvSpPr>
          <p:cNvPr id="8" name="Subtitle 2"/>
          <p:cNvSpPr txBox="1">
            <a:spLocks/>
          </p:cNvSpPr>
          <p:nvPr/>
        </p:nvSpPr>
        <p:spPr>
          <a:xfrm>
            <a:off x="3523564" y="3002021"/>
            <a:ext cx="5334688" cy="1463663"/>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285750" indent="-285750" algn="l">
              <a:buFont typeface="Wingdings" charset="2"/>
              <a:buChar char="ü"/>
            </a:pPr>
            <a:r>
              <a:rPr lang="tr-TR" sz="1800" b="1" dirty="0" smtClean="0">
                <a:solidFill>
                  <a:schemeClr val="tx1">
                    <a:lumMod val="75000"/>
                    <a:lumOff val="25000"/>
                  </a:schemeClr>
                </a:solidFill>
              </a:rPr>
              <a:t>Aile ve Sosyal Politikalar Bakanlığı </a:t>
            </a:r>
            <a:endParaRPr lang="en-US" sz="1800" b="1" dirty="0" smtClean="0">
              <a:solidFill>
                <a:schemeClr val="tx1">
                  <a:lumMod val="75000"/>
                  <a:lumOff val="25000"/>
                </a:schemeClr>
              </a:solidFill>
            </a:endParaRPr>
          </a:p>
          <a:p>
            <a:pPr marL="285750" indent="-285750" algn="l">
              <a:buFont typeface="Wingdings" charset="2"/>
              <a:buChar char="ü"/>
            </a:pPr>
            <a:r>
              <a:rPr lang="tr-TR" sz="1800" b="1" dirty="0" smtClean="0">
                <a:solidFill>
                  <a:schemeClr val="tx1">
                    <a:lumMod val="75000"/>
                    <a:lumOff val="25000"/>
                  </a:schemeClr>
                </a:solidFill>
              </a:rPr>
              <a:t>Polis</a:t>
            </a:r>
          </a:p>
          <a:p>
            <a:pPr marL="285750" indent="-285750" algn="l">
              <a:buFont typeface="Wingdings" charset="2"/>
              <a:buChar char="ü"/>
            </a:pPr>
            <a:r>
              <a:rPr lang="tr-TR" sz="1800" b="1" dirty="0" smtClean="0">
                <a:solidFill>
                  <a:schemeClr val="tx1">
                    <a:lumMod val="75000"/>
                    <a:lumOff val="25000"/>
                  </a:schemeClr>
                </a:solidFill>
              </a:rPr>
              <a:t>Jandarma</a:t>
            </a:r>
          </a:p>
          <a:p>
            <a:pPr marL="285750" indent="-285750" algn="l">
              <a:buFont typeface="Wingdings" charset="2"/>
              <a:buChar char="ü"/>
            </a:pPr>
            <a:r>
              <a:rPr lang="tr-TR" sz="1800" b="1" dirty="0" smtClean="0">
                <a:solidFill>
                  <a:schemeClr val="tx1">
                    <a:lumMod val="75000"/>
                    <a:lumOff val="25000"/>
                  </a:schemeClr>
                </a:solidFill>
              </a:rPr>
              <a:t>Savcılık</a:t>
            </a:r>
            <a:r>
              <a:rPr lang="en-US" sz="1800" b="1" dirty="0" smtClean="0">
                <a:solidFill>
                  <a:schemeClr val="tx1">
                    <a:lumMod val="75000"/>
                    <a:lumOff val="25000"/>
                  </a:schemeClr>
                </a:solidFill>
              </a:rPr>
              <a:t> / </a:t>
            </a:r>
            <a:r>
              <a:rPr lang="tr-TR" sz="1800" b="1" dirty="0" smtClean="0">
                <a:solidFill>
                  <a:schemeClr val="tx1">
                    <a:lumMod val="75000"/>
                    <a:lumOff val="25000"/>
                  </a:schemeClr>
                </a:solidFill>
              </a:rPr>
              <a:t>Çocuk Hakimi</a:t>
            </a:r>
          </a:p>
          <a:p>
            <a:pPr marL="285750" indent="-285750" algn="l">
              <a:buFont typeface="Wingdings" charset="2"/>
              <a:buChar char="ü"/>
            </a:pPr>
            <a:endParaRPr lang="tr-TR" sz="600" b="1" dirty="0" smtClean="0">
              <a:solidFill>
                <a:schemeClr val="tx1">
                  <a:lumMod val="75000"/>
                  <a:lumOff val="25000"/>
                </a:schemeClr>
              </a:solidFill>
            </a:endParaRPr>
          </a:p>
          <a:p>
            <a:pPr marL="285750" indent="-285750" algn="l">
              <a:buFont typeface="Arial"/>
              <a:buChar char="•"/>
            </a:pPr>
            <a:r>
              <a:rPr lang="tr-TR" sz="1600" dirty="0" smtClean="0">
                <a:solidFill>
                  <a:schemeClr val="tx1">
                    <a:lumMod val="75000"/>
                    <a:lumOff val="25000"/>
                  </a:schemeClr>
                </a:solidFill>
              </a:rPr>
              <a:t>ALO 183 Kadın Çocuk Yaşlı Engelli Destek Hattı (24 saat)</a:t>
            </a:r>
          </a:p>
          <a:p>
            <a:pPr marL="285750" indent="-285750" algn="l">
              <a:buFont typeface="Arial"/>
              <a:buChar char="•"/>
            </a:pPr>
            <a:r>
              <a:rPr lang="tr-TR" sz="1600" dirty="0" smtClean="0">
                <a:solidFill>
                  <a:schemeClr val="tx1">
                    <a:lumMod val="75000"/>
                    <a:lumOff val="25000"/>
                  </a:schemeClr>
                </a:solidFill>
              </a:rPr>
              <a:t>ŞÖNİM (Şiddet Önleme ve İzleme Merkezi)</a:t>
            </a:r>
          </a:p>
          <a:p>
            <a:pPr marL="285750" indent="-285750" algn="l">
              <a:buFont typeface="Arial"/>
              <a:buChar char="•"/>
            </a:pPr>
            <a:r>
              <a:rPr lang="tr-TR" sz="1600" dirty="0" smtClean="0">
                <a:solidFill>
                  <a:schemeClr val="tx1">
                    <a:lumMod val="75000"/>
                    <a:lumOff val="25000"/>
                  </a:schemeClr>
                </a:solidFill>
              </a:rPr>
              <a:t>Devlet Hastanesi</a:t>
            </a:r>
          </a:p>
          <a:p>
            <a:pPr marL="285750" indent="-285750" algn="l">
              <a:buFont typeface="Arial"/>
              <a:buChar char="•"/>
            </a:pPr>
            <a:r>
              <a:rPr lang="tr-TR" sz="1600" dirty="0" smtClean="0">
                <a:solidFill>
                  <a:schemeClr val="tx1">
                    <a:lumMod val="75000"/>
                    <a:lumOff val="25000"/>
                  </a:schemeClr>
                </a:solidFill>
              </a:rPr>
              <a:t>Belediye Sosyal Hizmet / Kadın Danışma Merkezi</a:t>
            </a:r>
            <a:endParaRPr lang="en-US" sz="1600" dirty="0" smtClean="0">
              <a:solidFill>
                <a:schemeClr val="tx1">
                  <a:lumMod val="75000"/>
                  <a:lumOff val="25000"/>
                </a:schemeClr>
              </a:solidFill>
            </a:endParaRPr>
          </a:p>
          <a:p>
            <a:pPr marL="285750" indent="-285750" algn="l">
              <a:buFont typeface="Arial"/>
              <a:buChar char="•"/>
            </a:pPr>
            <a:r>
              <a:rPr lang="en-US" sz="1600" dirty="0" err="1" smtClean="0">
                <a:solidFill>
                  <a:schemeClr val="tx1">
                    <a:lumMod val="75000"/>
                    <a:lumOff val="25000"/>
                  </a:schemeClr>
                </a:solidFill>
              </a:rPr>
              <a:t>Sivil</a:t>
            </a:r>
            <a:r>
              <a:rPr lang="en-US" sz="1600" dirty="0" smtClean="0">
                <a:solidFill>
                  <a:schemeClr val="tx1">
                    <a:lumMod val="75000"/>
                    <a:lumOff val="25000"/>
                  </a:schemeClr>
                </a:solidFill>
              </a:rPr>
              <a:t> </a:t>
            </a:r>
            <a:r>
              <a:rPr lang="en-US" sz="1600" dirty="0" err="1" smtClean="0">
                <a:solidFill>
                  <a:schemeClr val="tx1">
                    <a:lumMod val="75000"/>
                    <a:lumOff val="25000"/>
                  </a:schemeClr>
                </a:solidFill>
              </a:rPr>
              <a:t>Toplum</a:t>
            </a:r>
            <a:r>
              <a:rPr lang="en-US" sz="1600" dirty="0" smtClean="0">
                <a:solidFill>
                  <a:schemeClr val="tx1">
                    <a:lumMod val="75000"/>
                    <a:lumOff val="25000"/>
                  </a:schemeClr>
                </a:solidFill>
              </a:rPr>
              <a:t> </a:t>
            </a:r>
            <a:r>
              <a:rPr lang="en-US" sz="1600" dirty="0" err="1" smtClean="0">
                <a:solidFill>
                  <a:schemeClr val="tx1">
                    <a:lumMod val="75000"/>
                    <a:lumOff val="25000"/>
                  </a:schemeClr>
                </a:solidFill>
              </a:rPr>
              <a:t>Kuruluşu</a:t>
            </a:r>
            <a:endParaRPr lang="tr-TR" sz="1600" dirty="0" smtClean="0">
              <a:solidFill>
                <a:schemeClr val="tx1">
                  <a:lumMod val="75000"/>
                  <a:lumOff val="25000"/>
                </a:schemeClr>
              </a:solidFill>
            </a:endParaRPr>
          </a:p>
          <a:p>
            <a:pPr marL="285750" indent="-285750" algn="l">
              <a:buFont typeface="Arial"/>
              <a:buChar char="•"/>
            </a:pPr>
            <a:endParaRPr lang="tr-TR" sz="1600" dirty="0">
              <a:solidFill>
                <a:schemeClr val="tx1">
                  <a:lumMod val="75000"/>
                  <a:lumOff val="25000"/>
                </a:schemeClr>
              </a:solidFill>
            </a:endParaRPr>
          </a:p>
        </p:txBody>
      </p:sp>
      <p:pic>
        <p:nvPicPr>
          <p:cNvPr id="11" name="Picture 10" descr="phone-0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055" y="2863991"/>
            <a:ext cx="3179083" cy="3327260"/>
          </a:xfrm>
          <a:prstGeom prst="rect">
            <a:avLst/>
          </a:prstGeom>
        </p:spPr>
      </p:pic>
      <p:sp>
        <p:nvSpPr>
          <p:cNvPr id="9"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Evliliklerinin Bildirimi</a:t>
            </a:r>
            <a:endParaRPr lang="en-US" sz="2600" b="1" dirty="0">
              <a:solidFill>
                <a:srgbClr val="0A59AB"/>
              </a:solidFill>
            </a:endParaRPr>
          </a:p>
        </p:txBody>
      </p:sp>
    </p:spTree>
    <p:extLst>
      <p:ext uri="{BB962C8B-B14F-4D97-AF65-F5344CB8AC3E}">
        <p14:creationId xmlns:p14="http://schemas.microsoft.com/office/powerpoint/2010/main" val="9696332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969422"/>
            <a:ext cx="8041639" cy="2679280"/>
          </a:xfrm>
        </p:spPr>
        <p:txBody>
          <a:bodyPr>
            <a:noAutofit/>
          </a:bodyPr>
          <a:lstStyle/>
          <a:p>
            <a:pPr marL="457200" indent="-457200" algn="l">
              <a:buFont typeface="Arial" panose="020B0604020202020204" pitchFamily="34" charset="0"/>
              <a:buChar char="•"/>
            </a:pPr>
            <a:r>
              <a:rPr lang="tr-TR" sz="2000" dirty="0">
                <a:solidFill>
                  <a:schemeClr val="tx1">
                    <a:lumMod val="75000"/>
                    <a:lumOff val="25000"/>
                  </a:schemeClr>
                </a:solidFill>
              </a:rPr>
              <a:t>Yasal </a:t>
            </a:r>
            <a:r>
              <a:rPr lang="tr-TR" sz="2000" dirty="0" smtClean="0">
                <a:solidFill>
                  <a:schemeClr val="tx1">
                    <a:lumMod val="75000"/>
                    <a:lumOff val="25000"/>
                  </a:schemeClr>
                </a:solidFill>
              </a:rPr>
              <a:t>zorunluluk</a:t>
            </a:r>
          </a:p>
          <a:p>
            <a:pPr marL="457200" indent="-457200" algn="l">
              <a:buFont typeface="Arial" panose="020B0604020202020204" pitchFamily="34" charset="0"/>
              <a:buChar char="•"/>
            </a:pPr>
            <a:endParaRPr lang="tr-TR" sz="2000" dirty="0">
              <a:solidFill>
                <a:schemeClr val="tx1">
                  <a:lumMod val="75000"/>
                  <a:lumOff val="25000"/>
                </a:schemeClr>
              </a:solidFill>
            </a:endParaRPr>
          </a:p>
          <a:p>
            <a:pPr marL="457200" indent="-457200" algn="l">
              <a:buFont typeface="Arial" panose="020B0604020202020204" pitchFamily="34" charset="0"/>
              <a:buChar char="•"/>
            </a:pPr>
            <a:r>
              <a:rPr lang="tr-TR" sz="2000" dirty="0">
                <a:solidFill>
                  <a:schemeClr val="tx1">
                    <a:lumMod val="75000"/>
                    <a:lumOff val="25000"/>
                  </a:schemeClr>
                </a:solidFill>
              </a:rPr>
              <a:t>Çocuğun yüksek </a:t>
            </a:r>
            <a:r>
              <a:rPr lang="tr-TR" sz="2000" dirty="0" smtClean="0">
                <a:solidFill>
                  <a:schemeClr val="tx1">
                    <a:lumMod val="75000"/>
                    <a:lumOff val="25000"/>
                  </a:schemeClr>
                </a:solidFill>
              </a:rPr>
              <a:t>yararı</a:t>
            </a:r>
          </a:p>
          <a:p>
            <a:pPr marL="457200" indent="-457200" algn="l">
              <a:buFont typeface="Arial" panose="020B0604020202020204" pitchFamily="34" charset="0"/>
              <a:buChar char="•"/>
            </a:pPr>
            <a:endParaRPr lang="tr-TR" sz="2000" dirty="0">
              <a:solidFill>
                <a:schemeClr val="tx1">
                  <a:lumMod val="75000"/>
                  <a:lumOff val="25000"/>
                </a:schemeClr>
              </a:solidFill>
            </a:endParaRPr>
          </a:p>
          <a:p>
            <a:pPr marL="457200" indent="-457200" algn="l">
              <a:buFont typeface="Arial" panose="020B0604020202020204" pitchFamily="34" charset="0"/>
              <a:buChar char="•"/>
            </a:pPr>
            <a:r>
              <a:rPr lang="tr-TR" sz="2000" dirty="0">
                <a:solidFill>
                  <a:schemeClr val="tx1">
                    <a:lumMod val="75000"/>
                    <a:lumOff val="25000"/>
                  </a:schemeClr>
                </a:solidFill>
              </a:rPr>
              <a:t>Kendi </a:t>
            </a:r>
            <a:r>
              <a:rPr lang="tr-TR" sz="2000" dirty="0" smtClean="0">
                <a:solidFill>
                  <a:schemeClr val="tx1">
                    <a:lumMod val="75000"/>
                    <a:lumOff val="25000"/>
                  </a:schemeClr>
                </a:solidFill>
              </a:rPr>
              <a:t>güvenliğim</a:t>
            </a:r>
          </a:p>
          <a:p>
            <a:pPr marL="457200" indent="-457200" algn="l">
              <a:buFont typeface="Arial" panose="020B0604020202020204" pitchFamily="34" charset="0"/>
              <a:buChar char="•"/>
            </a:pPr>
            <a:endParaRPr lang="tr-TR" sz="2000" dirty="0">
              <a:solidFill>
                <a:schemeClr val="tx1">
                  <a:lumMod val="75000"/>
                  <a:lumOff val="25000"/>
                </a:schemeClr>
              </a:solidFill>
            </a:endParaRPr>
          </a:p>
          <a:p>
            <a:pPr marL="457200" indent="-457200" algn="l">
              <a:buFont typeface="Arial" panose="020B0604020202020204" pitchFamily="34" charset="0"/>
              <a:buChar char="•"/>
            </a:pPr>
            <a:r>
              <a:rPr lang="tr-TR" sz="2000" dirty="0">
                <a:solidFill>
                  <a:schemeClr val="tx1">
                    <a:lumMod val="75000"/>
                    <a:lumOff val="25000"/>
                  </a:schemeClr>
                </a:solidFill>
              </a:rPr>
              <a:t>Vakanın </a:t>
            </a:r>
            <a:r>
              <a:rPr lang="tr-TR" sz="2000" dirty="0" err="1">
                <a:solidFill>
                  <a:schemeClr val="tx1">
                    <a:lumMod val="75000"/>
                    <a:lumOff val="25000"/>
                  </a:schemeClr>
                </a:solidFill>
              </a:rPr>
              <a:t>aciliyeti</a:t>
            </a:r>
            <a:endParaRPr lang="tr-TR" sz="20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Bildirimde </a:t>
            </a:r>
            <a:r>
              <a:rPr lang="tr-TR" sz="2600" b="1" dirty="0" err="1" smtClean="0">
                <a:solidFill>
                  <a:srgbClr val="E27022"/>
                </a:solidFill>
              </a:rPr>
              <a:t>Gözönünde</a:t>
            </a:r>
            <a:r>
              <a:rPr lang="tr-TR" sz="2600" b="1" dirty="0" smtClean="0">
                <a:solidFill>
                  <a:srgbClr val="E27022"/>
                </a:solidFill>
              </a:rPr>
              <a:t> Tutulabilecek Hususlar</a:t>
            </a:r>
            <a:endParaRPr lang="en-US" sz="2600" b="1" dirty="0">
              <a:solidFill>
                <a:srgbClr val="0A59AB"/>
              </a:solidFill>
            </a:endParaRPr>
          </a:p>
        </p:txBody>
      </p:sp>
    </p:spTree>
    <p:extLst>
      <p:ext uri="{BB962C8B-B14F-4D97-AF65-F5344CB8AC3E}">
        <p14:creationId xmlns:p14="http://schemas.microsoft.com/office/powerpoint/2010/main" val="464831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917628647"/>
              </p:ext>
            </p:extLst>
          </p:nvPr>
        </p:nvGraphicFramePr>
        <p:xfrm>
          <a:off x="391584" y="1079500"/>
          <a:ext cx="8360835" cy="4868333"/>
        </p:xfrm>
        <a:graphic>
          <a:graphicData uri="http://schemas.openxmlformats.org/drawingml/2006/table">
            <a:tbl>
              <a:tblPr firstRow="1" bandRow="1">
                <a:tableStyleId>{5C22544A-7EE6-4342-B048-85BDC9FD1C3A}</a:tableStyleId>
              </a:tblPr>
              <a:tblGrid>
                <a:gridCol w="2786945">
                  <a:extLst>
                    <a:ext uri="{9D8B030D-6E8A-4147-A177-3AD203B41FA5}">
                      <a16:colId xmlns:a16="http://schemas.microsoft.com/office/drawing/2014/main" val="20000"/>
                    </a:ext>
                  </a:extLst>
                </a:gridCol>
                <a:gridCol w="2786945">
                  <a:extLst>
                    <a:ext uri="{9D8B030D-6E8A-4147-A177-3AD203B41FA5}">
                      <a16:colId xmlns:a16="http://schemas.microsoft.com/office/drawing/2014/main" val="20001"/>
                    </a:ext>
                  </a:extLst>
                </a:gridCol>
                <a:gridCol w="2786945">
                  <a:extLst>
                    <a:ext uri="{9D8B030D-6E8A-4147-A177-3AD203B41FA5}">
                      <a16:colId xmlns:a16="http://schemas.microsoft.com/office/drawing/2014/main" val="20002"/>
                    </a:ext>
                  </a:extLst>
                </a:gridCol>
              </a:tblGrid>
              <a:tr h="1047750">
                <a:tc>
                  <a:txBody>
                    <a:bodyPr/>
                    <a:lstStyle/>
                    <a:p>
                      <a:pPr algn="ctr">
                        <a:lnSpc>
                          <a:spcPct val="115000"/>
                        </a:lnSpc>
                        <a:spcAft>
                          <a:spcPts val="0"/>
                        </a:spcAft>
                      </a:pPr>
                      <a:endParaRPr lang="tr-TR" sz="800" dirty="0" smtClean="0">
                        <a:effectLst/>
                      </a:endParaRPr>
                    </a:p>
                    <a:p>
                      <a:pPr algn="ctr">
                        <a:lnSpc>
                          <a:spcPct val="115000"/>
                        </a:lnSpc>
                        <a:spcAft>
                          <a:spcPts val="0"/>
                        </a:spcAft>
                      </a:pPr>
                      <a:endParaRPr lang="tr-TR" sz="700" dirty="0" smtClean="0">
                        <a:effectLst/>
                      </a:endParaRPr>
                    </a:p>
                    <a:p>
                      <a:pPr algn="ctr">
                        <a:lnSpc>
                          <a:spcPct val="115000"/>
                        </a:lnSpc>
                        <a:spcAft>
                          <a:spcPts val="0"/>
                        </a:spcAft>
                      </a:pPr>
                      <a:r>
                        <a:rPr lang="tr-TR" sz="1600" dirty="0" smtClean="0">
                          <a:effectLst/>
                        </a:rPr>
                        <a:t>Yüksek Risk /</a:t>
                      </a:r>
                      <a:r>
                        <a:rPr lang="tr-TR" sz="1600" baseline="0" dirty="0" smtClean="0">
                          <a:effectLst/>
                        </a:rPr>
                        <a:t> </a:t>
                      </a:r>
                    </a:p>
                    <a:p>
                      <a:pPr algn="ctr">
                        <a:lnSpc>
                          <a:spcPct val="115000"/>
                        </a:lnSpc>
                        <a:spcAft>
                          <a:spcPts val="0"/>
                        </a:spcAft>
                      </a:pPr>
                      <a:r>
                        <a:rPr lang="tr-TR" sz="1600" baseline="0" dirty="0" smtClean="0">
                          <a:effectLst/>
                        </a:rPr>
                        <a:t>Acil Müdahale</a:t>
                      </a:r>
                      <a:endParaRPr lang="en-US" sz="16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E66934"/>
                    </a:solidFill>
                  </a:tcPr>
                </a:tc>
                <a:tc>
                  <a:txBody>
                    <a:bodyPr/>
                    <a:lstStyle/>
                    <a:p>
                      <a:pPr marL="0" marR="0" indent="0" algn="ctr" defTabSz="457200" rtl="0" eaLnBrk="1" fontAlgn="auto" latinLnBrk="0" hangingPunct="1">
                        <a:lnSpc>
                          <a:spcPct val="115000"/>
                        </a:lnSpc>
                        <a:spcBef>
                          <a:spcPts val="0"/>
                        </a:spcBef>
                        <a:spcAft>
                          <a:spcPts val="0"/>
                        </a:spcAft>
                        <a:buClrTx/>
                        <a:buSzTx/>
                        <a:buFontTx/>
                        <a:buNone/>
                        <a:tabLst/>
                        <a:defRPr/>
                      </a:pPr>
                      <a:endParaRPr lang="tr-TR" sz="1600" dirty="0" smtClean="0">
                        <a:effectLst/>
                      </a:endParaRPr>
                    </a:p>
                    <a:p>
                      <a:pPr algn="ctr">
                        <a:lnSpc>
                          <a:spcPct val="115000"/>
                        </a:lnSpc>
                        <a:spcAft>
                          <a:spcPts val="0"/>
                        </a:spcAft>
                      </a:pPr>
                      <a:r>
                        <a:rPr lang="tr-TR" sz="1600" dirty="0" smtClean="0">
                          <a:effectLst/>
                        </a:rPr>
                        <a:t>Orta Düzey Risk</a:t>
                      </a:r>
                      <a:endParaRPr lang="en-US" sz="16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F57E42"/>
                    </a:solidFill>
                  </a:tcPr>
                </a:tc>
                <a:tc>
                  <a:txBody>
                    <a:bodyPr/>
                    <a:lstStyle/>
                    <a:p>
                      <a:pPr marL="0" marR="0" indent="0" algn="ctr" defTabSz="457200" rtl="0" eaLnBrk="1" fontAlgn="auto" latinLnBrk="0" hangingPunct="1">
                        <a:lnSpc>
                          <a:spcPct val="115000"/>
                        </a:lnSpc>
                        <a:spcBef>
                          <a:spcPts val="0"/>
                        </a:spcBef>
                        <a:spcAft>
                          <a:spcPts val="0"/>
                        </a:spcAft>
                        <a:buClrTx/>
                        <a:buSzTx/>
                        <a:buFontTx/>
                        <a:buNone/>
                        <a:tabLst/>
                        <a:defRPr/>
                      </a:pPr>
                      <a:endParaRPr lang="tr-TR" sz="1600" dirty="0" smtClean="0">
                        <a:effectLst/>
                      </a:endParaRPr>
                    </a:p>
                    <a:p>
                      <a:pPr algn="ctr">
                        <a:lnSpc>
                          <a:spcPct val="115000"/>
                        </a:lnSpc>
                        <a:spcAft>
                          <a:spcPts val="0"/>
                        </a:spcAft>
                      </a:pPr>
                      <a:r>
                        <a:rPr lang="tr-TR" sz="1600" dirty="0" smtClean="0">
                          <a:effectLst/>
                        </a:rPr>
                        <a:t>Düşük</a:t>
                      </a:r>
                      <a:r>
                        <a:rPr lang="tr-TR" sz="1600" baseline="0" dirty="0" smtClean="0">
                          <a:effectLst/>
                        </a:rPr>
                        <a:t> Düzey Risk / </a:t>
                      </a:r>
                    </a:p>
                    <a:p>
                      <a:pPr algn="ctr">
                        <a:lnSpc>
                          <a:spcPct val="115000"/>
                        </a:lnSpc>
                        <a:spcAft>
                          <a:spcPts val="0"/>
                        </a:spcAft>
                      </a:pPr>
                      <a:r>
                        <a:rPr lang="tr-TR" sz="1600" baseline="0" dirty="0" smtClean="0">
                          <a:effectLst/>
                        </a:rPr>
                        <a:t>orta ve uzun vadede müdahale</a:t>
                      </a:r>
                      <a:endParaRPr lang="en-US" sz="16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F5A063"/>
                    </a:solidFill>
                  </a:tcPr>
                </a:tc>
                <a:extLst>
                  <a:ext uri="{0D108BD9-81ED-4DB2-BD59-A6C34878D82A}">
                    <a16:rowId xmlns:a16="http://schemas.microsoft.com/office/drawing/2014/main" val="10000"/>
                  </a:ext>
                </a:extLst>
              </a:tr>
              <a:tr h="3820583">
                <a:tc>
                  <a:txBody>
                    <a:bodyPr/>
                    <a:lstStyle/>
                    <a:p>
                      <a:pPr marL="0" marR="0" indent="0" algn="ctr" defTabSz="457200" rtl="0" eaLnBrk="1" fontAlgn="auto" latinLnBrk="0" hangingPunct="1">
                        <a:lnSpc>
                          <a:spcPct val="115000"/>
                        </a:lnSpc>
                        <a:spcBef>
                          <a:spcPts val="0"/>
                        </a:spcBef>
                        <a:spcAft>
                          <a:spcPts val="0"/>
                        </a:spcAft>
                        <a:buClrTx/>
                        <a:buSzTx/>
                        <a:buFontTx/>
                        <a:buNone/>
                        <a:tabLst/>
                        <a:defRPr/>
                      </a:pPr>
                      <a:endParaRPr lang="tr-TR" sz="1400" dirty="0" smtClean="0">
                        <a:solidFill>
                          <a:schemeClr val="tx1">
                            <a:lumMod val="75000"/>
                            <a:lumOff val="25000"/>
                          </a:schemeClr>
                        </a:solidFill>
                        <a:effectLst/>
                      </a:endParaRPr>
                    </a:p>
                    <a:p>
                      <a:pPr algn="ctr">
                        <a:lnSpc>
                          <a:spcPct val="115000"/>
                        </a:lnSpc>
                        <a:spcAft>
                          <a:spcPts val="0"/>
                        </a:spcAft>
                      </a:pPr>
                      <a:r>
                        <a:rPr lang="tr-TR" sz="1400" b="1" dirty="0" smtClean="0">
                          <a:solidFill>
                            <a:srgbClr val="404040"/>
                          </a:solidFill>
                          <a:effectLst/>
                        </a:rPr>
                        <a:t>15</a:t>
                      </a:r>
                      <a:r>
                        <a:rPr lang="tr-TR" sz="1400" b="1" baseline="0" dirty="0" smtClean="0">
                          <a:solidFill>
                            <a:srgbClr val="404040"/>
                          </a:solidFill>
                          <a:effectLst/>
                        </a:rPr>
                        <a:t> yaş altı</a:t>
                      </a:r>
                      <a:endParaRPr lang="tr-TR" sz="1400" b="0" dirty="0" smtClean="0">
                        <a:solidFill>
                          <a:srgbClr val="404040"/>
                        </a:solidFill>
                        <a:effectLst/>
                      </a:endParaRPr>
                    </a:p>
                    <a:p>
                      <a:pPr algn="ctr">
                        <a:lnSpc>
                          <a:spcPct val="115000"/>
                        </a:lnSpc>
                        <a:spcAft>
                          <a:spcPts val="0"/>
                        </a:spcAft>
                      </a:pPr>
                      <a:r>
                        <a:rPr lang="tr-TR" sz="1400" b="0" dirty="0" smtClean="0">
                          <a:solidFill>
                            <a:srgbClr val="404040"/>
                          </a:solidFill>
                          <a:effectLst/>
                        </a:rPr>
                        <a:t>VEYA</a:t>
                      </a:r>
                    </a:p>
                    <a:p>
                      <a:pPr algn="ctr">
                        <a:lnSpc>
                          <a:spcPct val="115000"/>
                        </a:lnSpc>
                        <a:spcAft>
                          <a:spcPts val="0"/>
                        </a:spcAft>
                      </a:pPr>
                      <a:r>
                        <a:rPr lang="en-GB" sz="1400" b="1" dirty="0" smtClean="0">
                          <a:solidFill>
                            <a:srgbClr val="404040"/>
                          </a:solidFill>
                          <a:effectLst/>
                        </a:rPr>
                        <a:t>16 </a:t>
                      </a:r>
                      <a:r>
                        <a:rPr lang="tr-TR" sz="1400" b="1" dirty="0" smtClean="0">
                          <a:solidFill>
                            <a:srgbClr val="404040"/>
                          </a:solidFill>
                          <a:effectLst/>
                        </a:rPr>
                        <a:t>–</a:t>
                      </a:r>
                      <a:r>
                        <a:rPr lang="en-GB" sz="1400" b="1" dirty="0" smtClean="0">
                          <a:solidFill>
                            <a:srgbClr val="404040"/>
                          </a:solidFill>
                          <a:effectLst/>
                        </a:rPr>
                        <a:t> 17</a:t>
                      </a:r>
                      <a:r>
                        <a:rPr lang="tr-TR" sz="1400" b="1" dirty="0" smtClean="0">
                          <a:solidFill>
                            <a:srgbClr val="404040"/>
                          </a:solidFill>
                          <a:effectLst/>
                        </a:rPr>
                        <a:t> yaş</a:t>
                      </a:r>
                      <a:endParaRPr lang="tr-TR" sz="1400" b="0" dirty="0" smtClean="0">
                        <a:solidFill>
                          <a:srgbClr val="404040"/>
                        </a:solidFill>
                        <a:effectLst/>
                      </a:endParaRPr>
                    </a:p>
                    <a:p>
                      <a:pPr algn="ctr">
                        <a:lnSpc>
                          <a:spcPct val="115000"/>
                        </a:lnSpc>
                        <a:spcAft>
                          <a:spcPts val="0"/>
                        </a:spcAft>
                      </a:pPr>
                      <a:r>
                        <a:rPr lang="tr-TR" sz="1400" b="0" dirty="0" smtClean="0">
                          <a:solidFill>
                            <a:srgbClr val="404040"/>
                          </a:solidFill>
                          <a:effectLst/>
                        </a:rPr>
                        <a:t>VE</a:t>
                      </a:r>
                      <a:endParaRPr lang="en-US" sz="1400" b="0" dirty="0">
                        <a:solidFill>
                          <a:srgbClr val="404040"/>
                        </a:solidFill>
                        <a:effectLst/>
                      </a:endParaRPr>
                    </a:p>
                    <a:p>
                      <a:pPr algn="ctr">
                        <a:lnSpc>
                          <a:spcPct val="115000"/>
                        </a:lnSpc>
                        <a:spcAft>
                          <a:spcPts val="0"/>
                        </a:spcAft>
                      </a:pPr>
                      <a:r>
                        <a:rPr lang="tr-TR" sz="1400" b="1" dirty="0" smtClean="0">
                          <a:solidFill>
                            <a:srgbClr val="404040"/>
                          </a:solidFill>
                          <a:effectLst/>
                        </a:rPr>
                        <a:t>Ek</a:t>
                      </a:r>
                      <a:r>
                        <a:rPr lang="tr-TR" sz="1400" b="1" baseline="0" dirty="0" smtClean="0">
                          <a:solidFill>
                            <a:srgbClr val="404040"/>
                          </a:solidFill>
                          <a:effectLst/>
                        </a:rPr>
                        <a:t> bir koruma ihtiyacı veya </a:t>
                      </a:r>
                    </a:p>
                    <a:p>
                      <a:pPr algn="ctr">
                        <a:lnSpc>
                          <a:spcPct val="115000"/>
                        </a:lnSpc>
                        <a:spcAft>
                          <a:spcPts val="0"/>
                        </a:spcAft>
                      </a:pPr>
                      <a:r>
                        <a:rPr lang="tr-TR" sz="1400" b="1" baseline="0" dirty="0" smtClean="0">
                          <a:solidFill>
                            <a:srgbClr val="404040"/>
                          </a:solidFill>
                          <a:effectLst/>
                        </a:rPr>
                        <a:t>bir suç söz konusu </a:t>
                      </a:r>
                    </a:p>
                    <a:p>
                      <a:pPr algn="ctr">
                        <a:lnSpc>
                          <a:spcPct val="115000"/>
                        </a:lnSpc>
                        <a:spcAft>
                          <a:spcPts val="0"/>
                        </a:spcAft>
                      </a:pPr>
                      <a:r>
                        <a:rPr lang="tr-TR" sz="1400" b="0" baseline="0" dirty="0" smtClean="0">
                          <a:solidFill>
                            <a:srgbClr val="404040"/>
                          </a:solidFill>
                          <a:effectLst/>
                        </a:rPr>
                        <a:t>VEYA</a:t>
                      </a:r>
                    </a:p>
                    <a:p>
                      <a:pPr algn="ctr">
                        <a:lnSpc>
                          <a:spcPct val="115000"/>
                        </a:lnSpc>
                        <a:spcAft>
                          <a:spcPts val="0"/>
                        </a:spcAft>
                      </a:pPr>
                      <a:r>
                        <a:rPr lang="tr-TR" sz="1400" b="0" baseline="0" dirty="0" smtClean="0">
                          <a:solidFill>
                            <a:srgbClr val="404040"/>
                          </a:solidFill>
                          <a:effectLst/>
                        </a:rPr>
                        <a:t>‘</a:t>
                      </a:r>
                      <a:r>
                        <a:rPr lang="tr-TR" sz="1400" b="1" baseline="0" dirty="0" smtClean="0">
                          <a:solidFill>
                            <a:srgbClr val="404040"/>
                          </a:solidFill>
                          <a:effectLst/>
                        </a:rPr>
                        <a:t>Zorla’ evlilik var ise</a:t>
                      </a:r>
                      <a:r>
                        <a:rPr lang="en-GB" sz="1400" b="1" dirty="0" smtClean="0">
                          <a:solidFill>
                            <a:srgbClr val="404040"/>
                          </a:solidFill>
                          <a:effectLst/>
                        </a:rPr>
                        <a:t> </a:t>
                      </a:r>
                      <a:r>
                        <a:rPr lang="en-GB" sz="1400" b="0" dirty="0" smtClean="0">
                          <a:solidFill>
                            <a:srgbClr val="404040"/>
                          </a:solidFill>
                          <a:effectLst/>
                        </a:rPr>
                        <a:t>      </a:t>
                      </a:r>
                      <a:endParaRPr lang="tr-TR" sz="1400" b="0" dirty="0" smtClean="0">
                        <a:solidFill>
                          <a:srgbClr val="404040"/>
                        </a:solidFill>
                        <a:effectLst/>
                      </a:endParaRPr>
                    </a:p>
                    <a:p>
                      <a:pPr>
                        <a:lnSpc>
                          <a:spcPct val="115000"/>
                        </a:lnSpc>
                        <a:spcAft>
                          <a:spcPts val="0"/>
                        </a:spcAft>
                      </a:pPr>
                      <a:r>
                        <a:rPr lang="en-GB" sz="1400" b="0" dirty="0">
                          <a:solidFill>
                            <a:srgbClr val="404040"/>
                          </a:solidFill>
                          <a:effectLst/>
                        </a:rPr>
                        <a:t> </a:t>
                      </a:r>
                      <a:endParaRPr lang="en-US" sz="1400" b="0" dirty="0">
                        <a:solidFill>
                          <a:srgbClr val="404040"/>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E66934"/>
                    </a:solidFill>
                  </a:tcPr>
                </a:tc>
                <a:tc>
                  <a:txBody>
                    <a:bodyPr/>
                    <a:lstStyle/>
                    <a:p>
                      <a:pPr marL="0" marR="0" indent="0" algn="ctr" defTabSz="457200" rtl="0" eaLnBrk="1" fontAlgn="auto" latinLnBrk="0" hangingPunct="1">
                        <a:lnSpc>
                          <a:spcPct val="115000"/>
                        </a:lnSpc>
                        <a:spcBef>
                          <a:spcPts val="0"/>
                        </a:spcBef>
                        <a:spcAft>
                          <a:spcPts val="0"/>
                        </a:spcAft>
                        <a:buClrTx/>
                        <a:buSzTx/>
                        <a:buFontTx/>
                        <a:buNone/>
                        <a:tabLst/>
                        <a:defRPr/>
                      </a:pPr>
                      <a:endParaRPr lang="tr-TR" sz="1400" dirty="0" smtClean="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16 –</a:t>
                      </a:r>
                      <a:r>
                        <a:rPr lang="tr-TR" sz="1400" b="1" baseline="0" dirty="0" smtClean="0">
                          <a:solidFill>
                            <a:schemeClr val="tx1">
                              <a:lumMod val="75000"/>
                              <a:lumOff val="25000"/>
                            </a:schemeClr>
                          </a:solidFill>
                          <a:effectLst/>
                        </a:rPr>
                        <a:t> 17 yaş</a:t>
                      </a:r>
                      <a:endParaRPr lang="en-US" sz="1400" b="1" dirty="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VE</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Resmi olmayan evlilik</a:t>
                      </a:r>
                      <a:endParaRPr lang="en-US" sz="1400" b="1" dirty="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VEYA</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Ek</a:t>
                      </a:r>
                      <a:r>
                        <a:rPr lang="tr-TR" sz="1400" b="1" baseline="0" dirty="0" smtClean="0">
                          <a:solidFill>
                            <a:schemeClr val="tx1">
                              <a:lumMod val="75000"/>
                              <a:lumOff val="25000"/>
                            </a:schemeClr>
                          </a:solidFill>
                          <a:effectLst/>
                        </a:rPr>
                        <a:t> bir koruma ihtiyacı veya </a:t>
                      </a:r>
                    </a:p>
                    <a:p>
                      <a:pPr algn="ctr">
                        <a:lnSpc>
                          <a:spcPct val="115000"/>
                        </a:lnSpc>
                        <a:spcAft>
                          <a:spcPts val="0"/>
                        </a:spcAft>
                      </a:pPr>
                      <a:r>
                        <a:rPr lang="tr-TR" sz="1400" b="1" baseline="0" dirty="0" smtClean="0">
                          <a:solidFill>
                            <a:schemeClr val="tx1">
                              <a:lumMod val="75000"/>
                              <a:lumOff val="25000"/>
                            </a:schemeClr>
                          </a:solidFill>
                          <a:effectLst/>
                        </a:rPr>
                        <a:t>bir suç söz konusu</a:t>
                      </a:r>
                      <a:r>
                        <a:rPr lang="tr-TR" sz="1400" b="0" baseline="0" dirty="0" smtClean="0">
                          <a:solidFill>
                            <a:schemeClr val="tx1">
                              <a:lumMod val="75000"/>
                              <a:lumOff val="25000"/>
                            </a:schemeClr>
                          </a:solidFill>
                          <a:effectLst/>
                        </a:rPr>
                        <a:t> </a:t>
                      </a:r>
                    </a:p>
                    <a:p>
                      <a:pPr algn="ctr">
                        <a:lnSpc>
                          <a:spcPct val="115000"/>
                        </a:lnSpc>
                        <a:spcAft>
                          <a:spcPts val="0"/>
                        </a:spcAft>
                      </a:pPr>
                      <a:r>
                        <a:rPr lang="tr-TR" sz="1400" b="0" baseline="0" dirty="0" smtClean="0">
                          <a:solidFill>
                            <a:schemeClr val="tx1">
                              <a:lumMod val="75000"/>
                              <a:lumOff val="25000"/>
                            </a:schemeClr>
                          </a:solidFill>
                          <a:effectLst/>
                        </a:rPr>
                        <a:t>VEYA</a:t>
                      </a:r>
                      <a:endParaRPr lang="en-US" sz="1400" b="0" dirty="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a:t>
                      </a:r>
                      <a:r>
                        <a:rPr lang="tr-TR" sz="1400" b="1" dirty="0" smtClean="0">
                          <a:solidFill>
                            <a:schemeClr val="tx1">
                              <a:lumMod val="75000"/>
                              <a:lumOff val="25000"/>
                            </a:schemeClr>
                          </a:solidFill>
                          <a:effectLst/>
                        </a:rPr>
                        <a:t>Zorla</a:t>
                      </a:r>
                      <a:r>
                        <a:rPr lang="tr-TR" sz="1400" b="1" baseline="0" dirty="0" smtClean="0">
                          <a:solidFill>
                            <a:schemeClr val="tx1">
                              <a:lumMod val="75000"/>
                              <a:lumOff val="25000"/>
                            </a:schemeClr>
                          </a:solidFill>
                          <a:effectLst/>
                        </a:rPr>
                        <a:t>’ evlilik var ise</a:t>
                      </a:r>
                      <a:r>
                        <a:rPr lang="en-GB" sz="1400" b="1" dirty="0" smtClean="0">
                          <a:solidFill>
                            <a:schemeClr val="tx1">
                              <a:lumMod val="75000"/>
                              <a:lumOff val="25000"/>
                            </a:schemeClr>
                          </a:solidFill>
                          <a:effectLst/>
                        </a:rPr>
                        <a:t> </a:t>
                      </a:r>
                      <a:endParaRPr lang="en-US" sz="1400" b="1" dirty="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VEYA</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Eşler</a:t>
                      </a:r>
                      <a:r>
                        <a:rPr lang="tr-TR" sz="1400" b="1" baseline="0" dirty="0" smtClean="0">
                          <a:solidFill>
                            <a:schemeClr val="tx1">
                              <a:lumMod val="75000"/>
                              <a:lumOff val="25000"/>
                            </a:schemeClr>
                          </a:solidFill>
                          <a:effectLst/>
                        </a:rPr>
                        <a:t> arasında büyük yaş farkı var ise</a:t>
                      </a:r>
                      <a:r>
                        <a:rPr lang="tr-TR" sz="1400" b="0" baseline="0" dirty="0" smtClean="0">
                          <a:solidFill>
                            <a:schemeClr val="tx1">
                              <a:lumMod val="75000"/>
                              <a:lumOff val="25000"/>
                            </a:schemeClr>
                          </a:solidFill>
                          <a:effectLst/>
                        </a:rPr>
                        <a:t> </a:t>
                      </a:r>
                      <a:endParaRPr lang="tr-TR" sz="1400" b="0" dirty="0" smtClean="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VEYA</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Her iki eş de çocuk ise</a:t>
                      </a:r>
                      <a:endParaRPr lang="en-US" sz="1400" b="1" dirty="0">
                        <a:solidFill>
                          <a:schemeClr val="tx1">
                            <a:lumMod val="75000"/>
                            <a:lumOff val="25000"/>
                          </a:schemeClr>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F57E42"/>
                    </a:solidFill>
                  </a:tcPr>
                </a:tc>
                <a:tc>
                  <a:txBody>
                    <a:bodyPr/>
                    <a:lstStyle/>
                    <a:p>
                      <a:pPr marL="0" marR="0" indent="0" algn="ctr" defTabSz="457200" rtl="0" eaLnBrk="1" fontAlgn="auto" latinLnBrk="0" hangingPunct="1">
                        <a:lnSpc>
                          <a:spcPct val="115000"/>
                        </a:lnSpc>
                        <a:spcBef>
                          <a:spcPts val="0"/>
                        </a:spcBef>
                        <a:spcAft>
                          <a:spcPts val="0"/>
                        </a:spcAft>
                        <a:buClrTx/>
                        <a:buSzTx/>
                        <a:buFontTx/>
                        <a:buNone/>
                        <a:tabLst/>
                        <a:defRPr/>
                      </a:pPr>
                      <a:endParaRPr lang="tr-TR" sz="1400" dirty="0" smtClean="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Resmi evlilik / 15</a:t>
                      </a:r>
                      <a:r>
                        <a:rPr lang="tr-TR" sz="1400" b="1" baseline="0" dirty="0" smtClean="0">
                          <a:solidFill>
                            <a:schemeClr val="tx1">
                              <a:lumMod val="75000"/>
                              <a:lumOff val="25000"/>
                            </a:schemeClr>
                          </a:solidFill>
                          <a:effectLst/>
                        </a:rPr>
                        <a:t> yaş üzeri </a:t>
                      </a:r>
                    </a:p>
                    <a:p>
                      <a:pPr algn="ctr">
                        <a:lnSpc>
                          <a:spcPct val="115000"/>
                        </a:lnSpc>
                        <a:spcAft>
                          <a:spcPts val="0"/>
                        </a:spcAft>
                      </a:pPr>
                      <a:r>
                        <a:rPr lang="tr-TR" sz="1400" b="1" baseline="0" dirty="0" smtClean="0">
                          <a:solidFill>
                            <a:schemeClr val="tx1">
                              <a:lumMod val="75000"/>
                              <a:lumOff val="25000"/>
                            </a:schemeClr>
                          </a:solidFill>
                          <a:effectLst/>
                        </a:rPr>
                        <a:t>rızaya dayalı birliktelik </a:t>
                      </a:r>
                    </a:p>
                    <a:p>
                      <a:pPr algn="ctr">
                        <a:lnSpc>
                          <a:spcPct val="115000"/>
                        </a:lnSpc>
                        <a:spcAft>
                          <a:spcPts val="0"/>
                        </a:spcAft>
                      </a:pPr>
                      <a:r>
                        <a:rPr lang="tr-TR" sz="1400" b="0" dirty="0" smtClean="0">
                          <a:solidFill>
                            <a:schemeClr val="tx1">
                              <a:lumMod val="75000"/>
                              <a:lumOff val="25000"/>
                            </a:schemeClr>
                          </a:solidFill>
                          <a:effectLst/>
                        </a:rPr>
                        <a:t>VE</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‘Zorla</a:t>
                      </a:r>
                      <a:r>
                        <a:rPr lang="tr-TR" sz="1400" b="1" baseline="0" dirty="0" smtClean="0">
                          <a:solidFill>
                            <a:schemeClr val="tx1">
                              <a:lumMod val="75000"/>
                              <a:lumOff val="25000"/>
                            </a:schemeClr>
                          </a:solidFill>
                          <a:effectLst/>
                        </a:rPr>
                        <a:t>ma’ yok</a:t>
                      </a:r>
                      <a:endParaRPr lang="en-US" sz="1400" b="1" dirty="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VE</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Başka bir suç unsuru</a:t>
                      </a:r>
                      <a:r>
                        <a:rPr lang="tr-TR" sz="1400" b="1" baseline="0" dirty="0" smtClean="0">
                          <a:solidFill>
                            <a:schemeClr val="tx1">
                              <a:lumMod val="75000"/>
                              <a:lumOff val="25000"/>
                            </a:schemeClr>
                          </a:solidFill>
                          <a:effectLst/>
                        </a:rPr>
                        <a:t> veya </a:t>
                      </a:r>
                    </a:p>
                    <a:p>
                      <a:pPr algn="ctr">
                        <a:lnSpc>
                          <a:spcPct val="115000"/>
                        </a:lnSpc>
                        <a:spcAft>
                          <a:spcPts val="0"/>
                        </a:spcAft>
                      </a:pPr>
                      <a:r>
                        <a:rPr lang="tr-TR" sz="1400" b="1" baseline="0" dirty="0" smtClean="0">
                          <a:solidFill>
                            <a:schemeClr val="tx1">
                              <a:lumMod val="75000"/>
                              <a:lumOff val="25000"/>
                            </a:schemeClr>
                          </a:solidFill>
                          <a:effectLst/>
                        </a:rPr>
                        <a:t>ek bir koruma ihtiyacı yok</a:t>
                      </a:r>
                      <a:endParaRPr lang="en-US" sz="1400" b="1" dirty="0">
                        <a:solidFill>
                          <a:schemeClr val="tx1">
                            <a:lumMod val="75000"/>
                            <a:lumOff val="25000"/>
                          </a:schemeClr>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F5A063"/>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8512668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1721</TotalTime>
  <Words>2769</Words>
  <Application>Microsoft Office PowerPoint</Application>
  <PresentationFormat>On-screen Show (4:3)</PresentationFormat>
  <Paragraphs>375</Paragraphs>
  <Slides>35</Slides>
  <Notes>26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35</vt:i4>
      </vt:variant>
    </vt:vector>
  </HeadingPairs>
  <TitlesOfParts>
    <vt:vector size="45" baseType="lpstr">
      <vt:lpstr>Arial</vt:lpstr>
      <vt:lpstr>Calibri</vt:lpstr>
      <vt:lpstr>Cambria</vt:lpstr>
      <vt:lpstr>Century Gothic</vt:lpstr>
      <vt:lpstr>MS Mincho</vt:lpstr>
      <vt:lpstr>MS Mincho</vt:lpstr>
      <vt:lpstr>Symbol</vt:lpstr>
      <vt:lpstr>Times New Roman</vt:lpstr>
      <vt:lpstr>Wingdings</vt:lpstr>
      <vt:lpstr>Office Theme</vt:lpstr>
      <vt:lpstr>PowerPoint Presentation</vt:lpstr>
      <vt:lpstr>PowerPoint Presentation</vt:lpstr>
      <vt:lpstr> Evlilik içindeki veya evlendirilme riski olan bir çocuk ile karşılaşma ona yardım etmek ve onu korumak için bir şans olarak değerlendirilmelidir.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KADINA YÖNELİK ŞİDDET</dc:title>
  <dc:creator>MacBook</dc:creator>
  <cp:lastModifiedBy>Amber Yildizel</cp:lastModifiedBy>
  <cp:revision>66</cp:revision>
  <dcterms:created xsi:type="dcterms:W3CDTF">2016-08-23T08:42:20Z</dcterms:created>
  <dcterms:modified xsi:type="dcterms:W3CDTF">2019-07-24T06:40:23Z</dcterms:modified>
</cp:coreProperties>
</file>